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64" r:id="rId2"/>
    <p:sldId id="265" r:id="rId3"/>
    <p:sldId id="266" r:id="rId4"/>
    <p:sldId id="267" r:id="rId5"/>
    <p:sldId id="268" r:id="rId6"/>
    <p:sldId id="269" r:id="rId7"/>
    <p:sldId id="270" r:id="rId8"/>
    <p:sldId id="271" r:id="rId9"/>
    <p:sldId id="273" r:id="rId10"/>
    <p:sldId id="274" r:id="rId11"/>
    <p:sldId id="275" r:id="rId12"/>
    <p:sldId id="276" r:id="rId13"/>
    <p:sldId id="277" r:id="rId14"/>
    <p:sldId id="278" r:id="rId15"/>
    <p:sldId id="280" r:id="rId16"/>
    <p:sldId id="281" r:id="rId17"/>
    <p:sldId id="282" r:id="rId18"/>
    <p:sldId id="283" r:id="rId19"/>
    <p:sldId id="284" r:id="rId20"/>
    <p:sldId id="285" r:id="rId21"/>
    <p:sldId id="294" r:id="rId22"/>
    <p:sldId id="286" r:id="rId23"/>
    <p:sldId id="287" r:id="rId24"/>
    <p:sldId id="288" r:id="rId25"/>
    <p:sldId id="289" r:id="rId26"/>
    <p:sldId id="290" r:id="rId27"/>
    <p:sldId id="291" r:id="rId28"/>
    <p:sldId id="2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66" autoAdjust="0"/>
  </p:normalViewPr>
  <p:slideViewPr>
    <p:cSldViewPr>
      <p:cViewPr varScale="1">
        <p:scale>
          <a:sx n="103" d="100"/>
          <a:sy n="103" d="100"/>
        </p:scale>
        <p:origin x="-18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22DC92-7DFE-4584-A8C5-933545F1FBA2}" type="datetimeFigureOut">
              <a:rPr lang="en-US" smtClean="0"/>
              <a:t>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25BCF-5C37-40CF-A371-C980798D994F}" type="slidenum">
              <a:rPr lang="en-US" smtClean="0"/>
              <a:t>‹#›</a:t>
            </a:fld>
            <a:endParaRPr lang="en-US"/>
          </a:p>
        </p:txBody>
      </p:sp>
    </p:spTree>
    <p:extLst>
      <p:ext uri="{BB962C8B-B14F-4D97-AF65-F5344CB8AC3E}">
        <p14:creationId xmlns:p14="http://schemas.microsoft.com/office/powerpoint/2010/main" val="59515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1</a:t>
            </a:fld>
            <a:endParaRPr lang="en-US"/>
          </a:p>
        </p:txBody>
      </p:sp>
    </p:spTree>
    <p:extLst>
      <p:ext uri="{BB962C8B-B14F-4D97-AF65-F5344CB8AC3E}">
        <p14:creationId xmlns:p14="http://schemas.microsoft.com/office/powerpoint/2010/main" val="3670003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5 Parts to the definition:</a:t>
            </a:r>
          </a:p>
          <a:p>
            <a:endParaRPr lang="en-US" sz="1200" kern="1200" dirty="0" smtClean="0">
              <a:solidFill>
                <a:schemeClr val="tx1"/>
              </a:solidFill>
              <a:effectLst/>
              <a:latin typeface="+mn-lt"/>
              <a:ea typeface="+mn-ea"/>
              <a:cs typeface="+mn-cs"/>
            </a:endParaRPr>
          </a:p>
          <a:p>
            <a:pPr marL="228600" lvl="0" indent="-228600">
              <a:buAutoNum type="arabicPeriod"/>
            </a:pPr>
            <a:r>
              <a:rPr lang="en-US" sz="1200" b="1" kern="1200" dirty="0" smtClean="0">
                <a:solidFill>
                  <a:schemeClr val="tx1"/>
                </a:solidFill>
                <a:effectLst/>
                <a:latin typeface="+mn-lt"/>
                <a:ea typeface="+mn-ea"/>
                <a:cs typeface="+mn-cs"/>
              </a:rPr>
              <a:t>Willing Submission</a:t>
            </a:r>
          </a:p>
          <a:p>
            <a:pPr marL="0" lvl="0" indent="0">
              <a:buNone/>
            </a:pP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Peter 5:1–2 (ESV) — 1</a:t>
            </a:r>
            <a:r>
              <a:rPr lang="en-US" sz="1200" kern="1200" dirty="0" smtClean="0">
                <a:solidFill>
                  <a:schemeClr val="tx1"/>
                </a:solidFill>
                <a:effectLst/>
                <a:latin typeface="+mn-lt"/>
                <a:ea typeface="+mn-ea"/>
                <a:cs typeface="+mn-cs"/>
              </a:rPr>
              <a:t> So I exhort the elders among you, as a fellow elder and a witness of the sufferings of Christ, as well as a partaker in the glory that is going to be revealed: </a:t>
            </a:r>
            <a:r>
              <a:rPr lang="en-US" sz="1200" b="1" kern="1200" dirty="0" smtClean="0">
                <a:solidFill>
                  <a:schemeClr val="tx1"/>
                </a:solidFill>
                <a:effectLst/>
                <a:latin typeface="+mn-lt"/>
                <a:ea typeface="+mn-ea"/>
                <a:cs typeface="+mn-cs"/>
              </a:rPr>
              <a:t>2 shepherd the flock of God that is among you, exercising oversight,</a:t>
            </a:r>
            <a:r>
              <a:rPr lang="en-US" sz="1200" kern="1200" dirty="0" smtClean="0">
                <a:solidFill>
                  <a:schemeClr val="tx1"/>
                </a:solidFill>
                <a:effectLst/>
                <a:latin typeface="+mn-lt"/>
                <a:ea typeface="+mn-ea"/>
                <a:cs typeface="+mn-cs"/>
              </a:rPr>
              <a:t> not under compulsion, but willingly, as God would have you; not for shameful gain, but eagerly;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Thessalonians 5:12–13 (ESV) — 12</a:t>
            </a:r>
            <a:r>
              <a:rPr lang="en-US" sz="1200" kern="1200" dirty="0" smtClean="0">
                <a:solidFill>
                  <a:schemeClr val="tx1"/>
                </a:solidFill>
                <a:effectLst/>
                <a:latin typeface="+mn-lt"/>
                <a:ea typeface="+mn-ea"/>
                <a:cs typeface="+mn-cs"/>
              </a:rPr>
              <a:t> We ask you, brothers, to respect those who labor among you </a:t>
            </a:r>
            <a:r>
              <a:rPr lang="en-US" sz="1200" b="1" kern="1200" dirty="0" smtClean="0">
                <a:solidFill>
                  <a:schemeClr val="tx1"/>
                </a:solidFill>
                <a:effectLst/>
                <a:latin typeface="+mn-lt"/>
                <a:ea typeface="+mn-ea"/>
                <a:cs typeface="+mn-cs"/>
              </a:rPr>
              <a:t>and are over you in the Lord and admonish you, 13</a:t>
            </a:r>
            <a:r>
              <a:rPr lang="en-US" sz="1200" kern="1200" dirty="0" smtClean="0">
                <a:solidFill>
                  <a:schemeClr val="tx1"/>
                </a:solidFill>
                <a:effectLst/>
                <a:latin typeface="+mn-lt"/>
                <a:ea typeface="+mn-ea"/>
                <a:cs typeface="+mn-cs"/>
              </a:rPr>
              <a:t> and to esteem them very highly in love because of their work. Be at peace among yourselves.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Hebrews 13:17 (ESV) — 17 Obey your leaders and submit to them</a:t>
            </a:r>
            <a:r>
              <a:rPr lang="en-US" sz="1200" kern="1200" dirty="0" smtClean="0">
                <a:solidFill>
                  <a:schemeClr val="tx1"/>
                </a:solidFill>
                <a:effectLst/>
                <a:latin typeface="+mn-lt"/>
                <a:ea typeface="+mn-ea"/>
                <a:cs typeface="+mn-cs"/>
              </a:rPr>
              <a:t>, for they are keeping watch over your souls, as those who will have to give an account. Let them do this with joy and not with groaning, for that would be of no advantage to you. </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10</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Specifically connecting to a local community of believers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first local church was started in Jerusalem (Acts 1 &amp; 2)</a:t>
            </a:r>
          </a:p>
          <a:p>
            <a:pPr lvl="0"/>
            <a:r>
              <a:rPr lang="en-US" sz="1200" kern="1200" dirty="0" smtClean="0">
                <a:solidFill>
                  <a:schemeClr val="tx1"/>
                </a:solidFill>
                <a:effectLst/>
                <a:latin typeface="+mn-lt"/>
                <a:ea typeface="+mn-ea"/>
                <a:cs typeface="+mn-cs"/>
              </a:rPr>
              <a:t>Persecution caused the spread of Christianity and the establishment of new local churches.</a:t>
            </a:r>
          </a:p>
          <a:p>
            <a:pPr lvl="0"/>
            <a:r>
              <a:rPr lang="en-US" sz="1200" kern="1200" dirty="0" smtClean="0">
                <a:solidFill>
                  <a:schemeClr val="tx1"/>
                </a:solidFill>
                <a:effectLst/>
                <a:latin typeface="+mn-lt"/>
                <a:ea typeface="+mn-ea"/>
                <a:cs typeface="+mn-cs"/>
              </a:rPr>
              <a:t>Paul and Barnabas helped start the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major church (Antioch) in Acts 11.</a:t>
            </a:r>
          </a:p>
          <a:p>
            <a:pPr lvl="0"/>
            <a:r>
              <a:rPr lang="en-US" sz="1200" kern="1200" dirty="0" smtClean="0">
                <a:solidFill>
                  <a:schemeClr val="tx1"/>
                </a:solidFill>
                <a:effectLst/>
                <a:latin typeface="+mn-lt"/>
                <a:ea typeface="+mn-ea"/>
                <a:cs typeface="+mn-cs"/>
              </a:rPr>
              <a:t>Antioch commissioned the first missionaries (Acts 13)</a:t>
            </a:r>
          </a:p>
          <a:p>
            <a:pPr lvl="0"/>
            <a:r>
              <a:rPr lang="en-US" sz="1200" kern="1200" dirty="0" smtClean="0">
                <a:solidFill>
                  <a:schemeClr val="tx1"/>
                </a:solidFill>
                <a:effectLst/>
                <a:latin typeface="+mn-lt"/>
                <a:ea typeface="+mn-ea"/>
                <a:cs typeface="+mn-cs"/>
              </a:rPr>
              <a:t>Paul went on to help establish many local churches and install capable pastors.</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“What’s the difference between two Christians who belong to the same church and two Christians who belong to different churches?”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there is </a:t>
            </a:r>
            <a:r>
              <a:rPr lang="en-US" sz="1200" i="1" kern="1200" dirty="0" smtClean="0">
                <a:solidFill>
                  <a:schemeClr val="tx1"/>
                </a:solidFill>
                <a:effectLst/>
                <a:latin typeface="+mn-lt"/>
                <a:ea typeface="+mn-ea"/>
                <a:cs typeface="+mn-cs"/>
              </a:rPr>
              <a:t>no</a:t>
            </a:r>
            <a:r>
              <a:rPr lang="en-US" sz="1200" kern="1200" dirty="0" smtClean="0">
                <a:solidFill>
                  <a:schemeClr val="tx1"/>
                </a:solidFill>
                <a:effectLst/>
                <a:latin typeface="+mn-lt"/>
                <a:ea typeface="+mn-ea"/>
                <a:cs typeface="+mn-cs"/>
              </a:rPr>
              <a:t> difference, then we’d have to say that the local church </a:t>
            </a:r>
            <a:r>
              <a:rPr lang="en-US" sz="1200" i="1" kern="1200" dirty="0" smtClean="0">
                <a:solidFill>
                  <a:schemeClr val="tx1"/>
                </a:solidFill>
                <a:effectLst/>
                <a:latin typeface="+mn-lt"/>
                <a:ea typeface="+mn-ea"/>
                <a:cs typeface="+mn-cs"/>
              </a:rPr>
              <a:t>does not exist</a:t>
            </a:r>
            <a:r>
              <a:rPr lang="en-US" sz="1200" kern="1200" dirty="0" smtClean="0">
                <a:solidFill>
                  <a:schemeClr val="tx1"/>
                </a:solidFill>
                <a:effectLst/>
                <a:latin typeface="+mn-lt"/>
                <a:ea typeface="+mn-ea"/>
                <a:cs typeface="+mn-cs"/>
              </a:rPr>
              <a:t>. It would be like saying there’s no difference between my relationship with my wife and my relationship with other women. That would be true only if the marital covenant </a:t>
            </a:r>
            <a:r>
              <a:rPr lang="en-US" sz="1200" i="1" kern="1200" dirty="0" smtClean="0">
                <a:solidFill>
                  <a:schemeClr val="tx1"/>
                </a:solidFill>
                <a:effectLst/>
                <a:latin typeface="+mn-lt"/>
                <a:ea typeface="+mn-ea"/>
                <a:cs typeface="+mn-cs"/>
              </a:rPr>
              <a:t>did not exist</a:t>
            </a:r>
            <a:r>
              <a:rPr lang="en-US" sz="1200" kern="1200" dirty="0" smtClean="0">
                <a:solidFill>
                  <a:schemeClr val="tx1"/>
                </a:solidFill>
                <a:effectLst/>
                <a:latin typeface="+mn-lt"/>
                <a:ea typeface="+mn-ea"/>
                <a:cs typeface="+mn-cs"/>
              </a:rPr>
              <a:t>. But the marriage does exist, and so there’s a big difference in the relationships. Likewise, the local church does exist, and so it seems as if there should be some difference in those relationships. But what is it?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Here’s the difference: my church and I are capable of exercising formal authority over its members, but is not capable of doing so over non-members.  That is, Jesus has given me, as a member of the church, a formal judicial role to play in other members’ Christian lives that he has not given me to play in non-members lives.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Leeman, J. (2012). </a:t>
            </a:r>
            <a:r>
              <a:rPr lang="en-US" sz="1200" i="1" kern="1200" dirty="0" smtClean="0">
                <a:solidFill>
                  <a:schemeClr val="tx1"/>
                </a:solidFill>
                <a:effectLst/>
                <a:latin typeface="+mn-lt"/>
                <a:ea typeface="+mn-ea"/>
                <a:cs typeface="+mn-cs"/>
              </a:rPr>
              <a:t>Church Membership: How the World Knows Who Represents Jesus</a:t>
            </a:r>
            <a:r>
              <a:rPr lang="en-US" sz="1200" kern="1200" dirty="0" smtClean="0">
                <a:solidFill>
                  <a:schemeClr val="tx1"/>
                </a:solidFill>
                <a:effectLst/>
                <a:latin typeface="+mn-lt"/>
                <a:ea typeface="+mn-ea"/>
                <a:cs typeface="+mn-cs"/>
              </a:rPr>
              <a:t> (p. 50). Wheaton, IL: Crossway.</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11</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Part 3: to verify your </a:t>
            </a:r>
            <a:r>
              <a:rPr lang="en-US" sz="1200" b="1" kern="1200" dirty="0" err="1" smtClean="0">
                <a:solidFill>
                  <a:schemeClr val="tx1"/>
                </a:solidFill>
                <a:effectLst/>
                <a:latin typeface="+mn-lt"/>
                <a:ea typeface="+mn-ea"/>
                <a:cs typeface="+mn-cs"/>
              </a:rPr>
              <a:t>christianity</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Matthew  7:15  “Beware of false prophets, who come to you in sheep’s clothing but inwardly are ravenous wolves.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Roman 16:17-18 I appeal to you, brothers, to watch out for those who cause divisions and create obstacles contrary to the doctrine that you have been taught; avoid them. For such persons do not serve our Lord Christ, but their own appetites, and by smooth talk and flattery they deceive the hearts of the naive.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John 2: 18, 26  </a:t>
            </a:r>
            <a:r>
              <a:rPr lang="en-US" sz="1200" b="1"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Children, it is the last hour, and as you have heard that antichrist is coming, so now many antichrists have come. Therefore we know that it is the last hour. </a:t>
            </a:r>
          </a:p>
          <a:p>
            <a:r>
              <a:rPr lang="en-US" sz="1200" b="1" kern="1200" baseline="300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I write these things to you about those who are trying to deceive you. </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12</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Part 3: to verify your </a:t>
            </a:r>
            <a:r>
              <a:rPr lang="en-US" sz="1200" b="1" kern="1200" dirty="0" err="1" smtClean="0">
                <a:solidFill>
                  <a:schemeClr val="tx1"/>
                </a:solidFill>
                <a:effectLst/>
                <a:latin typeface="+mn-lt"/>
                <a:ea typeface="+mn-ea"/>
                <a:cs typeface="+mn-cs"/>
              </a:rPr>
              <a:t>christianity</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Helpful Illustration:  The local church is an embassy.</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Explain.</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925BCF-5C37-40CF-A371-C980798D994F}" type="slidenum">
              <a:rPr lang="en-US" smtClean="0"/>
              <a:t>13</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Part 3: to verify your </a:t>
            </a:r>
            <a:r>
              <a:rPr lang="en-US" sz="1200" b="1" kern="1200" dirty="0" err="1" smtClean="0">
                <a:solidFill>
                  <a:schemeClr val="tx1"/>
                </a:solidFill>
                <a:effectLst/>
                <a:latin typeface="+mn-lt"/>
                <a:ea typeface="+mn-ea"/>
                <a:cs typeface="+mn-cs"/>
              </a:rPr>
              <a:t>christianity</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Helpful Illustration: The local church is an embassy.</a:t>
            </a:r>
          </a:p>
          <a:p>
            <a:endParaRPr lang="en-US" sz="1200" kern="1200" baseline="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 local church is a real-life embassy that represents Christ’s future kingdom and his coming universal church.</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idea of church membership immediately follows from the picture of the local church. What is a church member? It’s someone who walks through the embassy doors claiming to belong to the kingdom of Christ. “Hello, my name is Christian.” The embassy official taps a few keys on his computer and then says, “Yep, I see your records here. Here’s your passport.” The individual can now enjoy many of the rights, benefits, and obligations of citizenship even though living in a foreign land. But not only that—and here’s the crazy part—the individual becomes part of the embassy itself—one of the officials who affirms and oversees others. To be a church member is </a:t>
            </a:r>
            <a:r>
              <a:rPr lang="en-US" sz="1200" i="1" kern="1200" dirty="0" smtClean="0">
                <a:solidFill>
                  <a:schemeClr val="tx1"/>
                </a:solidFill>
                <a:effectLst/>
                <a:latin typeface="+mn-lt"/>
                <a:ea typeface="+mn-ea"/>
                <a:cs typeface="+mn-cs"/>
              </a:rPr>
              <a:t>to be</a:t>
            </a:r>
            <a:r>
              <a:rPr lang="en-US" sz="1200" kern="1200" dirty="0" smtClean="0">
                <a:solidFill>
                  <a:schemeClr val="tx1"/>
                </a:solidFill>
                <a:effectLst/>
                <a:latin typeface="+mn-lt"/>
                <a:ea typeface="+mn-ea"/>
                <a:cs typeface="+mn-cs"/>
              </a:rPr>
              <a:t> the church, at least a part of it.</a:t>
            </a:r>
          </a:p>
          <a:p>
            <a:r>
              <a:rPr lang="en-US" sz="1200" kern="1200" dirty="0" smtClean="0">
                <a:solidFill>
                  <a:schemeClr val="tx1"/>
                </a:solidFill>
                <a:effectLst/>
                <a:latin typeface="+mn-lt"/>
                <a:ea typeface="+mn-ea"/>
                <a:cs typeface="+mn-cs"/>
              </a:rPr>
              <a:t>A church member, therefore, is someone who is formally recognized as a Christian and a part of Christ’s universal body.</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925BCF-5C37-40CF-A371-C980798D994F}" type="slidenum">
              <a:rPr lang="en-US" smtClean="0"/>
              <a:t>14</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Part 3: to verify your </a:t>
            </a:r>
            <a:r>
              <a:rPr lang="en-US" sz="1200" b="1" kern="1200" dirty="0" err="1" smtClean="0">
                <a:solidFill>
                  <a:schemeClr val="tx1"/>
                </a:solidFill>
                <a:effectLst/>
                <a:latin typeface="+mn-lt"/>
                <a:ea typeface="+mn-ea"/>
                <a:cs typeface="+mn-cs"/>
              </a:rPr>
              <a:t>christianity</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Helpful Illustration: The local church is an embassy.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 church member is a person who has been officially and publicly recognized as a Christian before the nations, as well as someone who shares in the same authority of officially affirming and overseeing other Christians in his or her church.</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embassy-like authority of the local church gives individuals who mouth the words, “I’m with Jesus,” the opportunity to demonstrate that those words mean something. The local church guards the reputation of Christ by sorting out the true professors from the false. The local church enables the world to look upon the canvas of God’s people and see an authentic painting of Christ’s love and holiness, not a forgery. And the local church lays down a pathway with guardrails and resting stations for the long journey of the Christian life.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Leeman, J. (2012). </a:t>
            </a:r>
            <a:r>
              <a:rPr lang="en-US" sz="1200" i="1" kern="1200" dirty="0" smtClean="0">
                <a:solidFill>
                  <a:schemeClr val="tx1"/>
                </a:solidFill>
                <a:effectLst/>
                <a:latin typeface="+mn-lt"/>
                <a:ea typeface="+mn-ea"/>
                <a:cs typeface="+mn-cs"/>
              </a:rPr>
              <a:t>Church Membership: How the World Knows Who Represents Jesus</a:t>
            </a:r>
            <a:r>
              <a:rPr lang="en-US" sz="1200" kern="1200" dirty="0" smtClean="0">
                <a:solidFill>
                  <a:schemeClr val="tx1"/>
                </a:solidFill>
                <a:effectLst/>
                <a:latin typeface="+mn-lt"/>
                <a:ea typeface="+mn-ea"/>
                <a:cs typeface="+mn-cs"/>
              </a:rPr>
              <a:t> (pp. 28–30). Wheaton, IL: Crossway.</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925BCF-5C37-40CF-A371-C980798D994F}" type="slidenum">
              <a:rPr lang="en-US" smtClean="0"/>
              <a:t>15</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Part 4: to participate in Christian fellowship</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Acts 2:42–47 (ESV) — 42</a:t>
            </a:r>
            <a:r>
              <a:rPr lang="en-US" sz="1200" kern="1200" dirty="0" smtClean="0">
                <a:solidFill>
                  <a:schemeClr val="tx1"/>
                </a:solidFill>
                <a:effectLst/>
                <a:latin typeface="+mn-lt"/>
                <a:ea typeface="+mn-ea"/>
                <a:cs typeface="+mn-cs"/>
              </a:rPr>
              <a:t> And they devoted themselves to the apostles’ teaching and the fellowship, to the breaking of bread and the prayers. </a:t>
            </a:r>
            <a:r>
              <a:rPr lang="en-US" sz="1200" b="1" kern="1200" dirty="0" smtClean="0">
                <a:solidFill>
                  <a:schemeClr val="tx1"/>
                </a:solidFill>
                <a:effectLst/>
                <a:latin typeface="+mn-lt"/>
                <a:ea typeface="+mn-ea"/>
                <a:cs typeface="+mn-cs"/>
              </a:rPr>
              <a:t>43</a:t>
            </a:r>
            <a:r>
              <a:rPr lang="en-US" sz="1200" kern="1200" dirty="0" smtClean="0">
                <a:solidFill>
                  <a:schemeClr val="tx1"/>
                </a:solidFill>
                <a:effectLst/>
                <a:latin typeface="+mn-lt"/>
                <a:ea typeface="+mn-ea"/>
                <a:cs typeface="+mn-cs"/>
              </a:rPr>
              <a:t> And awe came upon every soul, and many wonders and signs were being done through the apostles. </a:t>
            </a:r>
            <a:r>
              <a:rPr lang="en-US" sz="1200" b="1" kern="1200" dirty="0" smtClean="0">
                <a:solidFill>
                  <a:schemeClr val="tx1"/>
                </a:solidFill>
                <a:effectLst/>
                <a:latin typeface="+mn-lt"/>
                <a:ea typeface="+mn-ea"/>
                <a:cs typeface="+mn-cs"/>
              </a:rPr>
              <a:t>44</a:t>
            </a:r>
            <a:r>
              <a:rPr lang="en-US" sz="1200" kern="1200" dirty="0" smtClean="0">
                <a:solidFill>
                  <a:schemeClr val="tx1"/>
                </a:solidFill>
                <a:effectLst/>
                <a:latin typeface="+mn-lt"/>
                <a:ea typeface="+mn-ea"/>
                <a:cs typeface="+mn-cs"/>
              </a:rPr>
              <a:t> And all who believed were together and had all things in common. </a:t>
            </a:r>
            <a:r>
              <a:rPr lang="en-US" sz="1200" b="1" kern="1200" dirty="0" smtClean="0">
                <a:solidFill>
                  <a:schemeClr val="tx1"/>
                </a:solidFill>
                <a:effectLst/>
                <a:latin typeface="+mn-lt"/>
                <a:ea typeface="+mn-ea"/>
                <a:cs typeface="+mn-cs"/>
              </a:rPr>
              <a:t>45</a:t>
            </a:r>
            <a:r>
              <a:rPr lang="en-US" sz="1200" kern="1200" dirty="0" smtClean="0">
                <a:solidFill>
                  <a:schemeClr val="tx1"/>
                </a:solidFill>
                <a:effectLst/>
                <a:latin typeface="+mn-lt"/>
                <a:ea typeface="+mn-ea"/>
                <a:cs typeface="+mn-cs"/>
              </a:rPr>
              <a:t> And they were selling their possessions and belongings and distributing the proceeds to all, as any had need. </a:t>
            </a:r>
            <a:r>
              <a:rPr lang="en-US" sz="1200" b="1" kern="1200" dirty="0" smtClean="0">
                <a:solidFill>
                  <a:schemeClr val="tx1"/>
                </a:solidFill>
                <a:effectLst/>
                <a:latin typeface="+mn-lt"/>
                <a:ea typeface="+mn-ea"/>
                <a:cs typeface="+mn-cs"/>
              </a:rPr>
              <a:t>46</a:t>
            </a:r>
            <a:r>
              <a:rPr lang="en-US" sz="1200" kern="1200" dirty="0" smtClean="0">
                <a:solidFill>
                  <a:schemeClr val="tx1"/>
                </a:solidFill>
                <a:effectLst/>
                <a:latin typeface="+mn-lt"/>
                <a:ea typeface="+mn-ea"/>
                <a:cs typeface="+mn-cs"/>
              </a:rPr>
              <a:t> And day by day, attending the temple together and breaking bread in their homes, they received their food with glad and generous hearts, </a:t>
            </a:r>
            <a:r>
              <a:rPr lang="en-US" sz="1200" b="1" kern="1200" dirty="0" smtClean="0">
                <a:solidFill>
                  <a:schemeClr val="tx1"/>
                </a:solidFill>
                <a:effectLst/>
                <a:latin typeface="+mn-lt"/>
                <a:ea typeface="+mn-ea"/>
                <a:cs typeface="+mn-cs"/>
              </a:rPr>
              <a:t>47</a:t>
            </a:r>
            <a:r>
              <a:rPr lang="en-US" sz="1200" kern="1200" dirty="0" smtClean="0">
                <a:solidFill>
                  <a:schemeClr val="tx1"/>
                </a:solidFill>
                <a:effectLst/>
                <a:latin typeface="+mn-lt"/>
                <a:ea typeface="+mn-ea"/>
                <a:cs typeface="+mn-cs"/>
              </a:rPr>
              <a:t> praising God and having favor with all the people. And the Lord added to their number day by day those who were being saved.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925BCF-5C37-40CF-A371-C980798D994F}" type="slidenum">
              <a:rPr lang="en-US" smtClean="0"/>
              <a:t>16</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Part 4: to participate in Christian fellowship</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Hebrews 10:23–25 (ESV) — 23</a:t>
            </a:r>
            <a:r>
              <a:rPr lang="en-US" sz="1200" kern="1200" dirty="0" smtClean="0">
                <a:solidFill>
                  <a:schemeClr val="tx1"/>
                </a:solidFill>
                <a:effectLst/>
                <a:latin typeface="+mn-lt"/>
                <a:ea typeface="+mn-ea"/>
                <a:cs typeface="+mn-cs"/>
              </a:rPr>
              <a:t> Let us hold fast the confession of our hope without wavering, for he who promised is faithful. </a:t>
            </a:r>
            <a:r>
              <a:rPr lang="en-US" sz="1200" b="1" kern="1200" dirty="0" smtClean="0">
                <a:solidFill>
                  <a:schemeClr val="tx1"/>
                </a:solidFill>
                <a:effectLst/>
                <a:latin typeface="+mn-lt"/>
                <a:ea typeface="+mn-ea"/>
                <a:cs typeface="+mn-cs"/>
              </a:rPr>
              <a:t>24</a:t>
            </a:r>
            <a:r>
              <a:rPr lang="en-US" sz="1200" kern="1200" dirty="0" smtClean="0">
                <a:solidFill>
                  <a:schemeClr val="tx1"/>
                </a:solidFill>
                <a:effectLst/>
                <a:latin typeface="+mn-lt"/>
                <a:ea typeface="+mn-ea"/>
                <a:cs typeface="+mn-cs"/>
              </a:rPr>
              <a:t> And let us consider how to stir up one another to love and good works, </a:t>
            </a:r>
            <a:r>
              <a:rPr lang="en-US" sz="1200" b="1" kern="1200" dirty="0" smtClean="0">
                <a:solidFill>
                  <a:schemeClr val="tx1"/>
                </a:solidFill>
                <a:effectLst/>
                <a:latin typeface="+mn-lt"/>
                <a:ea typeface="+mn-ea"/>
                <a:cs typeface="+mn-cs"/>
              </a:rPr>
              <a:t>25</a:t>
            </a:r>
            <a:r>
              <a:rPr lang="en-US" sz="1200" kern="1200" dirty="0" smtClean="0">
                <a:solidFill>
                  <a:schemeClr val="tx1"/>
                </a:solidFill>
                <a:effectLst/>
                <a:latin typeface="+mn-lt"/>
                <a:ea typeface="+mn-ea"/>
                <a:cs typeface="+mn-cs"/>
              </a:rPr>
              <a:t> not neglecting to meet together, as is the habit of some, but encouraging one another, and all the more as you see the Day drawing near.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925BCF-5C37-40CF-A371-C980798D994F}" type="slidenum">
              <a:rPr lang="en-US" smtClean="0"/>
              <a:t>17</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Part 5: to participate in Christian ministry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Ephesians 4:11–12 (ESV) — 11</a:t>
            </a:r>
            <a:r>
              <a:rPr lang="en-US" sz="1200" kern="1200" dirty="0" smtClean="0">
                <a:solidFill>
                  <a:schemeClr val="tx1"/>
                </a:solidFill>
                <a:effectLst/>
                <a:latin typeface="+mn-lt"/>
                <a:ea typeface="+mn-ea"/>
                <a:cs typeface="+mn-cs"/>
              </a:rPr>
              <a:t> And he gave the apostles, the prophets, the evangelists, the shepherds and teachers, </a:t>
            </a:r>
            <a:r>
              <a:rPr lang="en-US" sz="1200" b="1" kern="1200" dirty="0" smtClean="0">
                <a:solidFill>
                  <a:schemeClr val="tx1"/>
                </a:solidFill>
                <a:effectLst/>
                <a:latin typeface="+mn-lt"/>
                <a:ea typeface="+mn-ea"/>
                <a:cs typeface="+mn-cs"/>
              </a:rPr>
              <a:t>12 to equip the saints for the work of ministry,</a:t>
            </a:r>
            <a:r>
              <a:rPr lang="en-US" sz="1200" kern="1200" dirty="0" smtClean="0">
                <a:solidFill>
                  <a:schemeClr val="tx1"/>
                </a:solidFill>
                <a:effectLst/>
                <a:latin typeface="+mn-lt"/>
                <a:ea typeface="+mn-ea"/>
                <a:cs typeface="+mn-cs"/>
              </a:rPr>
              <a:t> for building up the body of Christ,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Romans 12:4–8 (ESV) — 4</a:t>
            </a:r>
            <a:r>
              <a:rPr lang="en-US" sz="1200" kern="1200" dirty="0" smtClean="0">
                <a:solidFill>
                  <a:schemeClr val="tx1"/>
                </a:solidFill>
                <a:effectLst/>
                <a:latin typeface="+mn-lt"/>
                <a:ea typeface="+mn-ea"/>
                <a:cs typeface="+mn-cs"/>
              </a:rPr>
              <a:t> For as in one body we have many members, and the members do not all have the same function, </a:t>
            </a:r>
            <a:r>
              <a:rPr lang="en-US" sz="1200" b="1" kern="1200" dirty="0" smtClean="0">
                <a:solidFill>
                  <a:schemeClr val="tx1"/>
                </a:solidFill>
                <a:effectLst/>
                <a:latin typeface="+mn-lt"/>
                <a:ea typeface="+mn-ea"/>
                <a:cs typeface="+mn-cs"/>
              </a:rPr>
              <a:t>5 so we, though many, are one body in Christ, and individually members one of another. 6 Having gifts that differ according to the grace given to us, let us use them: </a:t>
            </a:r>
            <a:r>
              <a:rPr lang="en-US" sz="1200" kern="1200" dirty="0" smtClean="0">
                <a:solidFill>
                  <a:schemeClr val="tx1"/>
                </a:solidFill>
                <a:effectLst/>
                <a:latin typeface="+mn-lt"/>
                <a:ea typeface="+mn-ea"/>
                <a:cs typeface="+mn-cs"/>
              </a:rPr>
              <a:t>if prophecy, in proportion to our faith; </a:t>
            </a:r>
            <a:r>
              <a:rPr lang="en-US" sz="1200" b="1" kern="12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 if service, in our serving; the one who teaches, in his teaching; </a:t>
            </a:r>
            <a:r>
              <a:rPr lang="en-US" sz="1200" b="1" kern="12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 the one who exhorts, in his exhortation; the one who contributes, in generosity; the one who leads, with zeal; the one who does acts of mercy, with cheerfulness.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925BCF-5C37-40CF-A371-C980798D994F}" type="slidenum">
              <a:rPr lang="en-US" smtClean="0"/>
              <a:t>18</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Part 6: To be part of the accountability of the church</a:t>
            </a:r>
          </a:p>
          <a:p>
            <a:pPr lvl="0"/>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Galatians 6:1–2 (ESV) — 1 Brothers, if anyone is caught in any transgression, you who are spiritual should restore him in a spirit of gentleness.</a:t>
            </a:r>
            <a:r>
              <a:rPr lang="en-US" sz="1200" kern="1200" dirty="0" smtClean="0">
                <a:solidFill>
                  <a:schemeClr val="tx1"/>
                </a:solidFill>
                <a:effectLst/>
                <a:latin typeface="+mn-lt"/>
                <a:ea typeface="+mn-ea"/>
                <a:cs typeface="+mn-cs"/>
              </a:rPr>
              <a:t> Keep watch on yourself, lest you too be tempted.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Bear one another’s burdens, and so fulfill the law of Christ.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Matthew 18:17 (ESV) — 17</a:t>
            </a:r>
            <a:r>
              <a:rPr lang="en-US" sz="1200" kern="1200" dirty="0" smtClean="0">
                <a:solidFill>
                  <a:schemeClr val="tx1"/>
                </a:solidFill>
                <a:effectLst/>
                <a:latin typeface="+mn-lt"/>
                <a:ea typeface="+mn-ea"/>
                <a:cs typeface="+mn-cs"/>
              </a:rPr>
              <a:t> If he refuses to listen to them, tell it to the church. And if he refuses to listen even to the church, let him be to you as a Gentile and a tax collector.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Corinthians 5:4–5 (ESV) — 4</a:t>
            </a:r>
            <a:r>
              <a:rPr lang="en-US" sz="1200" kern="1200" dirty="0" smtClean="0">
                <a:solidFill>
                  <a:schemeClr val="tx1"/>
                </a:solidFill>
                <a:effectLst/>
                <a:latin typeface="+mn-lt"/>
                <a:ea typeface="+mn-ea"/>
                <a:cs typeface="+mn-cs"/>
              </a:rPr>
              <a:t> When you are assembled in the name of the Lord Jesus and my spirit is present, with the power of our Lord Jesus, </a:t>
            </a:r>
            <a:r>
              <a:rPr lang="en-US" sz="1200" b="1" kern="12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 you are to deliver this man to Satan for the destruction of the flesh, so that his spirit may be saved in the day of the Lord.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Corinthians 5:11–13 (ESV) — 11</a:t>
            </a:r>
            <a:r>
              <a:rPr lang="en-US" sz="1200" kern="1200" dirty="0" smtClean="0">
                <a:solidFill>
                  <a:schemeClr val="tx1"/>
                </a:solidFill>
                <a:effectLst/>
                <a:latin typeface="+mn-lt"/>
                <a:ea typeface="+mn-ea"/>
                <a:cs typeface="+mn-cs"/>
              </a:rPr>
              <a:t> But now I am writing to you not to associate with anyone who bears the name of brother if he is guilty of sexual immorality or greed, or is an idolater, reviler, drunkard, or swindler—not even to eat with such a one. </a:t>
            </a:r>
            <a:r>
              <a:rPr lang="en-US" sz="1200" b="1" kern="1200" dirty="0" smtClean="0">
                <a:solidFill>
                  <a:schemeClr val="tx1"/>
                </a:solidFill>
                <a:effectLst/>
                <a:latin typeface="+mn-lt"/>
                <a:ea typeface="+mn-ea"/>
                <a:cs typeface="+mn-cs"/>
              </a:rPr>
              <a:t>12</a:t>
            </a:r>
            <a:r>
              <a:rPr lang="en-US" sz="1200" kern="1200" dirty="0" smtClean="0">
                <a:solidFill>
                  <a:schemeClr val="tx1"/>
                </a:solidFill>
                <a:effectLst/>
                <a:latin typeface="+mn-lt"/>
                <a:ea typeface="+mn-ea"/>
                <a:cs typeface="+mn-cs"/>
              </a:rPr>
              <a:t> For what have I to do with judging outsiders? Is it not those inside the church whom you are to judge? </a:t>
            </a:r>
            <a:r>
              <a:rPr lang="en-US" sz="1200" b="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God judges those outside. “Purge the evil person from among you.”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925BCF-5C37-40CF-A371-C980798D994F}" type="slidenum">
              <a:rPr lang="en-US" smtClean="0"/>
              <a:t>19</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Schedule: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Week 1: </a:t>
            </a:r>
            <a:r>
              <a:rPr lang="en-US" sz="1200" kern="1200" dirty="0" smtClean="0">
                <a:solidFill>
                  <a:schemeClr val="tx1"/>
                </a:solidFill>
                <a:effectLst/>
                <a:latin typeface="+mn-lt"/>
                <a:ea typeface="+mn-ea"/>
                <a:cs typeface="+mn-cs"/>
              </a:rPr>
              <a:t>What is the church and is it important?</a:t>
            </a:r>
          </a:p>
          <a:p>
            <a:r>
              <a:rPr lang="en-US" sz="1200" b="1" kern="1200" dirty="0" smtClean="0">
                <a:solidFill>
                  <a:schemeClr val="tx1"/>
                </a:solidFill>
                <a:effectLst/>
                <a:latin typeface="+mn-lt"/>
                <a:ea typeface="+mn-ea"/>
                <a:cs typeface="+mn-cs"/>
              </a:rPr>
              <a:t>Week 2:  </a:t>
            </a:r>
            <a:r>
              <a:rPr lang="en-US" sz="1200" kern="1200" dirty="0" smtClean="0">
                <a:solidFill>
                  <a:schemeClr val="tx1"/>
                </a:solidFill>
                <a:effectLst/>
                <a:latin typeface="+mn-lt"/>
                <a:ea typeface="+mn-ea"/>
                <a:cs typeface="+mn-cs"/>
              </a:rPr>
              <a:t>What is Church Membership and is it important?</a:t>
            </a:r>
          </a:p>
          <a:p>
            <a:r>
              <a:rPr lang="en-US" sz="1200" b="1" kern="1200" dirty="0" smtClean="0">
                <a:solidFill>
                  <a:schemeClr val="tx1"/>
                </a:solidFill>
                <a:effectLst/>
                <a:latin typeface="+mn-lt"/>
                <a:ea typeface="+mn-ea"/>
                <a:cs typeface="+mn-cs"/>
              </a:rPr>
              <a:t>Week 3:  </a:t>
            </a:r>
            <a:r>
              <a:rPr lang="en-US" sz="1200" kern="1200" dirty="0" smtClean="0">
                <a:solidFill>
                  <a:schemeClr val="tx1"/>
                </a:solidFill>
                <a:effectLst/>
                <a:latin typeface="+mn-lt"/>
                <a:ea typeface="+mn-ea"/>
                <a:cs typeface="+mn-cs"/>
              </a:rPr>
              <a:t>What is the Church and its membership like?</a:t>
            </a:r>
          </a:p>
          <a:p>
            <a:r>
              <a:rPr lang="en-US" sz="1200" b="1" kern="1200" dirty="0" smtClean="0">
                <a:solidFill>
                  <a:schemeClr val="tx1"/>
                </a:solidFill>
                <a:effectLst/>
                <a:latin typeface="+mn-lt"/>
                <a:ea typeface="+mn-ea"/>
                <a:cs typeface="+mn-cs"/>
              </a:rPr>
              <a:t>Week 4:  </a:t>
            </a:r>
            <a:r>
              <a:rPr lang="en-US" sz="1200" kern="1200" dirty="0" smtClean="0">
                <a:solidFill>
                  <a:schemeClr val="tx1"/>
                </a:solidFill>
                <a:effectLst/>
                <a:latin typeface="+mn-lt"/>
                <a:ea typeface="+mn-ea"/>
                <a:cs typeface="+mn-cs"/>
              </a:rPr>
              <a:t>What are the responsibilities and privileges of membership?</a:t>
            </a:r>
          </a:p>
          <a:p>
            <a:r>
              <a:rPr lang="en-US" sz="1200" b="1" kern="1200" dirty="0" smtClean="0">
                <a:solidFill>
                  <a:schemeClr val="tx1"/>
                </a:solidFill>
                <a:effectLst/>
                <a:latin typeface="+mn-lt"/>
                <a:ea typeface="+mn-ea"/>
                <a:cs typeface="+mn-cs"/>
              </a:rPr>
              <a:t>Week 5:  </a:t>
            </a:r>
            <a:r>
              <a:rPr lang="en-US" sz="1200" kern="1200" dirty="0" smtClean="0">
                <a:solidFill>
                  <a:schemeClr val="tx1"/>
                </a:solidFill>
                <a:effectLst/>
                <a:latin typeface="+mn-lt"/>
                <a:ea typeface="+mn-ea"/>
                <a:cs typeface="+mn-cs"/>
              </a:rPr>
              <a:t>What do we do if a member does not represent Christ?</a:t>
            </a:r>
          </a:p>
          <a:p>
            <a:r>
              <a:rPr lang="en-US" sz="1200" b="1" kern="1200" dirty="0" smtClean="0">
                <a:solidFill>
                  <a:schemeClr val="tx1"/>
                </a:solidFill>
                <a:effectLst/>
                <a:latin typeface="+mn-lt"/>
                <a:ea typeface="+mn-ea"/>
                <a:cs typeface="+mn-cs"/>
              </a:rPr>
              <a:t>Week 6:  </a:t>
            </a:r>
            <a:r>
              <a:rPr lang="en-US" sz="1200" kern="1200" dirty="0" smtClean="0">
                <a:solidFill>
                  <a:schemeClr val="tx1"/>
                </a:solidFill>
                <a:effectLst/>
                <a:latin typeface="+mn-lt"/>
                <a:ea typeface="+mn-ea"/>
                <a:cs typeface="+mn-cs"/>
              </a:rPr>
              <a:t>What will practicing meaningful membership look like?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Comment on asking questions…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a:t>
            </a:fld>
            <a:endParaRPr lang="en-US"/>
          </a:p>
        </p:txBody>
      </p:sp>
    </p:spTree>
    <p:extLst>
      <p:ext uri="{BB962C8B-B14F-4D97-AF65-F5344CB8AC3E}">
        <p14:creationId xmlns:p14="http://schemas.microsoft.com/office/powerpoint/2010/main" val="893412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Part 6: To be part of the accountability of the church</a:t>
            </a:r>
          </a:p>
          <a:p>
            <a:pPr lvl="0"/>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Galatians 6:1–2 (ESV) — 1 Brothers, if anyone is caught in any transgression, you who are spiritual should restore him in a spirit of gentleness.</a:t>
            </a:r>
            <a:r>
              <a:rPr lang="en-US" sz="1200" kern="1200" dirty="0" smtClean="0">
                <a:solidFill>
                  <a:schemeClr val="tx1"/>
                </a:solidFill>
                <a:effectLst/>
                <a:latin typeface="+mn-lt"/>
                <a:ea typeface="+mn-ea"/>
                <a:cs typeface="+mn-cs"/>
              </a:rPr>
              <a:t> Keep watch on yourself, lest you too be tempted.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Bear one another’s burdens, and so fulfill the law of Christ.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Matthew 18:17 (ESV) — 17</a:t>
            </a:r>
            <a:r>
              <a:rPr lang="en-US" sz="1200" kern="1200" dirty="0" smtClean="0">
                <a:solidFill>
                  <a:schemeClr val="tx1"/>
                </a:solidFill>
                <a:effectLst/>
                <a:latin typeface="+mn-lt"/>
                <a:ea typeface="+mn-ea"/>
                <a:cs typeface="+mn-cs"/>
              </a:rPr>
              <a:t> If he refuses to listen to them, tell it to the church. And if he refuses to listen even to the church, let him be to you as a Gentile and a tax collector.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Corinthians 5:4–5 (ESV) — 4</a:t>
            </a:r>
            <a:r>
              <a:rPr lang="en-US" sz="1200" kern="1200" dirty="0" smtClean="0">
                <a:solidFill>
                  <a:schemeClr val="tx1"/>
                </a:solidFill>
                <a:effectLst/>
                <a:latin typeface="+mn-lt"/>
                <a:ea typeface="+mn-ea"/>
                <a:cs typeface="+mn-cs"/>
              </a:rPr>
              <a:t> When you are assembled in the name of the Lord Jesus and my spirit is present, with the power of our Lord Jesus, </a:t>
            </a:r>
            <a:r>
              <a:rPr lang="en-US" sz="1200" b="1" kern="12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 you are to deliver this man to Satan for the destruction of the flesh, so that his spirit may be saved in the day of the Lord</a:t>
            </a:r>
            <a:r>
              <a:rPr lang="en-US" sz="1200" kern="120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Corinthians 5:11–13 (ESV) — 11</a:t>
            </a:r>
            <a:r>
              <a:rPr lang="en-US" sz="1200" kern="1200" dirty="0" smtClean="0">
                <a:solidFill>
                  <a:schemeClr val="tx1"/>
                </a:solidFill>
                <a:effectLst/>
                <a:latin typeface="+mn-lt"/>
                <a:ea typeface="+mn-ea"/>
                <a:cs typeface="+mn-cs"/>
              </a:rPr>
              <a:t> But now I am writing to you not to associate with anyone who bears the name of brother if he is guilty of sexual immorality or greed, or is an idolater, reviler, drunkard, or swindler—not even to eat with such a one. </a:t>
            </a:r>
            <a:r>
              <a:rPr lang="en-US" sz="1200" b="1" kern="1200" dirty="0" smtClean="0">
                <a:solidFill>
                  <a:schemeClr val="tx1"/>
                </a:solidFill>
                <a:effectLst/>
                <a:latin typeface="+mn-lt"/>
                <a:ea typeface="+mn-ea"/>
                <a:cs typeface="+mn-cs"/>
              </a:rPr>
              <a:t>12</a:t>
            </a:r>
            <a:r>
              <a:rPr lang="en-US" sz="1200" kern="1200" dirty="0" smtClean="0">
                <a:solidFill>
                  <a:schemeClr val="tx1"/>
                </a:solidFill>
                <a:effectLst/>
                <a:latin typeface="+mn-lt"/>
                <a:ea typeface="+mn-ea"/>
                <a:cs typeface="+mn-cs"/>
              </a:rPr>
              <a:t> For what have I to do with judging outsiders? Is it not those inside the church whom you are to judge? </a:t>
            </a:r>
            <a:r>
              <a:rPr lang="en-US" sz="1200" b="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God judges those outside. “Purge the evil person from among you.”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925BCF-5C37-40CF-A371-C980798D994F}" type="slidenum">
              <a:rPr lang="en-US" smtClean="0"/>
              <a:t>20</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Is Meaningful Church Membership important?</a:t>
            </a: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21</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Is Meaningful Church Membership important?</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Why is it essential for the church? (LFH pg. 42)</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Reason 1: Church membership is essential to an orderly administration of the church.</a:t>
            </a: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22</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Is Meaningful Church Membership important?</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Why is it essential for the church? (LFH pg. 42)</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Reason 1: Church membership is essential to an orderly administration of the church.</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1 Corinthians 14:40 (ESV) — 40</a:t>
            </a:r>
            <a:r>
              <a:rPr lang="en-US" sz="1200" kern="1200" dirty="0" smtClean="0">
                <a:solidFill>
                  <a:schemeClr val="tx1"/>
                </a:solidFill>
                <a:effectLst/>
                <a:latin typeface="+mn-lt"/>
                <a:ea typeface="+mn-ea"/>
                <a:cs typeface="+mn-cs"/>
              </a:rPr>
              <a:t> But all things should be done decently and in order.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 church is likened in the Bible sometimes to a body, sometimes to a family or household, sometimes to a kingdom, sometimes to an army.  For any of these organisms to function properly order of some kind is required.  The same applies to the church.  The church is not just a loose collection of individuals, it is a closely-knit structure like a human body (Eph. 4:16) and has therefore to be rightly organized.  For such ordering it needs to know exactly who belongs to it.  A family which sat down to its meal-table or locked its doors at night, not knowing who was supposed to be there and who not, would be an extremely strange phenomenon.  An army battalion which did not know whom to expect on parade would soon be in chaos.  If the church is to be a true family and an effective fighting force it needs to know who exactly belongs to it.”  </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Eric Lane</a:t>
            </a:r>
            <a:r>
              <a:rPr lang="en-US" sz="1200" b="1" i="1" kern="1200" dirty="0" smtClean="0">
                <a:solidFill>
                  <a:schemeClr val="tx1"/>
                </a:solidFill>
                <a:effectLst/>
                <a:latin typeface="+mn-lt"/>
                <a:ea typeface="+mn-ea"/>
                <a:cs typeface="+mn-cs"/>
              </a:rPr>
              <a:t>, Members of one Another</a:t>
            </a:r>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Illustration: </a:t>
            </a:r>
            <a:r>
              <a:rPr lang="en-US" sz="1200" kern="1200" dirty="0" smtClean="0">
                <a:solidFill>
                  <a:schemeClr val="tx1"/>
                </a:solidFill>
                <a:effectLst/>
                <a:latin typeface="+mn-lt"/>
                <a:ea typeface="+mn-ea"/>
                <a:cs typeface="+mn-cs"/>
              </a:rPr>
              <a:t>Golf club membership…</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23</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Is Meaningful Church Membership important?</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Why is it essential for the church? (LFH pg. 42)</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Reason 2: Church membership clarifies the difference</a:t>
            </a:r>
            <a:r>
              <a:rPr lang="en-US" sz="1200" kern="1200" baseline="0" dirty="0" smtClean="0">
                <a:solidFill>
                  <a:schemeClr val="tx1"/>
                </a:solidFill>
                <a:effectLst/>
                <a:latin typeface="+mn-lt"/>
                <a:ea typeface="+mn-ea"/>
                <a:cs typeface="+mn-cs"/>
              </a:rPr>
              <a:t> between the church and the world.</a:t>
            </a:r>
          </a:p>
          <a:p>
            <a:pPr lvl="0"/>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John 2: 18, 26  </a:t>
            </a:r>
            <a:r>
              <a:rPr lang="en-US" sz="1200" b="1"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Children, it is the last hour, and as you have heard that antichrist is coming, so now many antichrists have come. Therefore we know that it is the last hour. </a:t>
            </a:r>
          </a:p>
          <a:p>
            <a:r>
              <a:rPr lang="en-US" sz="1200" b="1" kern="1200" baseline="30000" dirty="0" smtClean="0">
                <a:solidFill>
                  <a:schemeClr val="tx1"/>
                </a:solidFill>
                <a:effectLst/>
                <a:latin typeface="+mn-lt"/>
                <a:ea typeface="+mn-ea"/>
                <a:cs typeface="+mn-cs"/>
              </a:rPr>
              <a:t>26 </a:t>
            </a:r>
            <a:r>
              <a:rPr lang="en-US" sz="1200" kern="1200" dirty="0" smtClean="0">
                <a:solidFill>
                  <a:schemeClr val="tx1"/>
                </a:solidFill>
                <a:effectLst/>
                <a:latin typeface="+mn-lt"/>
                <a:ea typeface="+mn-ea"/>
                <a:cs typeface="+mn-cs"/>
              </a:rPr>
              <a:t>I write these things to you about those who are trying to deceive you. </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24</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Is Meaningful Church Membership important?</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Why is it essential for the church? (LFH pg. 42)</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Reason 3: Membership promotes involvement from those on the “fringes” of the church.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especially true when they realize they must make a choice between being committed or uncommitted.  An emphasis on membership provides a way for people to take a big step in their sanctification by moving from “the crowd” into the “congregation.”  They are also more likely to serve in the church when they have made the investment of a membership commitment.”  </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Wayne Mack</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25</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Is Meaningful Church Membership important?</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Why is it essential for the church? (LFH pg. 42)</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Reason 3: Membership promotes involvement from those on the “fringes” of the church.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Matthew 6:19–21 (ESV) — 19</a:t>
            </a:r>
            <a:r>
              <a:rPr lang="en-US" sz="1200" kern="1200" dirty="0" smtClean="0">
                <a:solidFill>
                  <a:schemeClr val="tx1"/>
                </a:solidFill>
                <a:effectLst/>
                <a:latin typeface="+mn-lt"/>
                <a:ea typeface="+mn-ea"/>
                <a:cs typeface="+mn-cs"/>
              </a:rPr>
              <a:t> “Do not lay up for yourselves treasures on earth, where moth and rust destroy and where thieves break in and steal, </a:t>
            </a:r>
            <a:r>
              <a:rPr lang="en-US" sz="1200" b="1" kern="1200" dirty="0" smtClean="0">
                <a:solidFill>
                  <a:schemeClr val="tx1"/>
                </a:solidFill>
                <a:effectLst/>
                <a:latin typeface="+mn-lt"/>
                <a:ea typeface="+mn-ea"/>
                <a:cs typeface="+mn-cs"/>
              </a:rPr>
              <a:t>20</a:t>
            </a:r>
            <a:r>
              <a:rPr lang="en-US" sz="1200" kern="1200" dirty="0" smtClean="0">
                <a:solidFill>
                  <a:schemeClr val="tx1"/>
                </a:solidFill>
                <a:effectLst/>
                <a:latin typeface="+mn-lt"/>
                <a:ea typeface="+mn-ea"/>
                <a:cs typeface="+mn-cs"/>
              </a:rPr>
              <a:t> but lay up for yourselves treasures in heaven, where neither moth nor rust destroys and where thieves do not break in and steal. </a:t>
            </a:r>
            <a:r>
              <a:rPr lang="en-US" sz="1200" b="1" kern="1200" dirty="0" smtClean="0">
                <a:solidFill>
                  <a:schemeClr val="tx1"/>
                </a:solidFill>
                <a:effectLst/>
                <a:latin typeface="+mn-lt"/>
                <a:ea typeface="+mn-ea"/>
                <a:cs typeface="+mn-cs"/>
              </a:rPr>
              <a:t>21 For where your treasure is, there your heart will be also.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especially true when they realize they must make a choice between being committed or uncommitted.  An emphasis on membership provides a way for people to take a big step in their sanctification by moving from “the crowd” into the “congregation.”  They are also more likely to serve in the church when they have made the investment of a membership commitment.”  </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Wayne Mack</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26</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Is Meaningful Church Membership important?</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Why is it essential for the church? (LFH pg. 42)</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Reason 4: Membership provides an opportunity to educate people about the nature and distinctives of the church.</a:t>
            </a:r>
            <a:endParaRPr lang="en-US" sz="105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9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Process of becoming a church Member</a:t>
            </a:r>
            <a:endParaRPr lang="en-US" sz="9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Membership class</a:t>
            </a:r>
            <a:endParaRPr lang="en-US" sz="9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Signing Church covenant </a:t>
            </a:r>
            <a:endParaRPr lang="en-US" sz="9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Testimony to the church / Baptism</a:t>
            </a:r>
            <a:endParaRPr lang="en-US" sz="9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27</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Is Meaningful Church Membership important?</a:t>
            </a: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28</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Universal vs. local, what the universal church cannot do, When</a:t>
            </a:r>
            <a:r>
              <a:rPr lang="en-US" baseline="0" dirty="0" smtClean="0"/>
              <a:t> did the local church start and who gave it authority, church structure (Congregational, Pastor led, deacon helping),</a:t>
            </a:r>
            <a:r>
              <a:rPr lang="en-US" dirty="0" smtClean="0"/>
              <a:t> responsibilities that were given</a:t>
            </a:r>
            <a:r>
              <a:rPr lang="en-US" baseline="0" dirty="0" smtClean="0"/>
              <a:t> to the church, church authority, who makes up the church</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3</a:t>
            </a:fld>
            <a:endParaRPr lang="en-US"/>
          </a:p>
        </p:txBody>
      </p:sp>
    </p:spTree>
    <p:extLst>
      <p:ext uri="{BB962C8B-B14F-4D97-AF65-F5344CB8AC3E}">
        <p14:creationId xmlns:p14="http://schemas.microsoft.com/office/powerpoint/2010/main" val="3670003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Church membership is not:</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Just a name on list.</a:t>
            </a:r>
          </a:p>
          <a:p>
            <a:pPr lvl="0"/>
            <a:r>
              <a:rPr lang="en-US" sz="1200" kern="1200" dirty="0" smtClean="0">
                <a:solidFill>
                  <a:schemeClr val="tx1"/>
                </a:solidFill>
                <a:effectLst/>
                <a:latin typeface="+mn-lt"/>
                <a:ea typeface="+mn-ea"/>
                <a:cs typeface="+mn-cs"/>
              </a:rPr>
              <a:t>Like a club membership.</a:t>
            </a:r>
          </a:p>
          <a:p>
            <a:pPr lvl="0"/>
            <a:r>
              <a:rPr lang="en-US" sz="1200" kern="1200" dirty="0" smtClean="0">
                <a:solidFill>
                  <a:schemeClr val="tx1"/>
                </a:solidFill>
                <a:effectLst/>
                <a:latin typeface="+mn-lt"/>
                <a:ea typeface="+mn-ea"/>
                <a:cs typeface="+mn-cs"/>
              </a:rPr>
              <a:t>Friendly group of people who gather to talk about the divine. </a:t>
            </a:r>
          </a:p>
          <a:p>
            <a:pPr lvl="0"/>
            <a:r>
              <a:rPr lang="en-US" sz="1200" kern="1200" dirty="0" smtClean="0">
                <a:solidFill>
                  <a:schemeClr val="tx1"/>
                </a:solidFill>
                <a:effectLst/>
                <a:latin typeface="+mn-lt"/>
                <a:ea typeface="+mn-ea"/>
                <a:cs typeface="+mn-cs"/>
              </a:rPr>
              <a:t>Like a service provider.</a:t>
            </a:r>
          </a:p>
          <a:p>
            <a:pPr lvl="0"/>
            <a:r>
              <a:rPr lang="en-US" sz="1200" kern="1200" dirty="0" smtClean="0">
                <a:solidFill>
                  <a:schemeClr val="tx1"/>
                </a:solidFill>
                <a:effectLst/>
                <a:latin typeface="+mn-lt"/>
                <a:ea typeface="+mn-ea"/>
                <a:cs typeface="+mn-cs"/>
              </a:rPr>
              <a:t>A voluntary decision for believers.</a:t>
            </a:r>
          </a:p>
          <a:p>
            <a:r>
              <a:rPr lang="en-US" sz="1200" kern="1200" dirty="0" smtClean="0">
                <a:solidFill>
                  <a:schemeClr val="tx1"/>
                </a:solidFill>
                <a:effectLst/>
                <a:latin typeface="+mn-lt"/>
                <a:ea typeface="+mn-ea"/>
                <a:cs typeface="+mn-cs"/>
              </a:rPr>
              <a:t>Now don’t misunderstand. From the non-Christian’s standpoint, a local church is a voluntary association. No one has to join. From the standpoint of the Christian life, however, it’s not. Once you choose Christ, you must choose his people, too. It’s a package deal. Choose the Father and the Son and you have to choose the whole family—which you do </a:t>
            </a:r>
            <a:r>
              <a:rPr lang="en-US" sz="1200" i="1" kern="1200" dirty="0" smtClean="0">
                <a:solidFill>
                  <a:schemeClr val="tx1"/>
                </a:solidFill>
                <a:effectLst/>
                <a:latin typeface="+mn-lt"/>
                <a:ea typeface="+mn-ea"/>
                <a:cs typeface="+mn-cs"/>
              </a:rPr>
              <a:t>through</a:t>
            </a:r>
            <a:r>
              <a:rPr lang="en-US" sz="1200" kern="1200" dirty="0" smtClean="0">
                <a:solidFill>
                  <a:schemeClr val="tx1"/>
                </a:solidFill>
                <a:effectLst/>
                <a:latin typeface="+mn-lt"/>
                <a:ea typeface="+mn-ea"/>
                <a:cs typeface="+mn-cs"/>
              </a:rPr>
              <a:t> a local church.</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Leeman, J. (2012). </a:t>
            </a:r>
            <a:r>
              <a:rPr lang="en-US" sz="1200" i="1" kern="1200" dirty="0" smtClean="0">
                <a:solidFill>
                  <a:schemeClr val="tx1"/>
                </a:solidFill>
                <a:effectLst/>
                <a:latin typeface="+mn-lt"/>
                <a:ea typeface="+mn-ea"/>
                <a:cs typeface="+mn-cs"/>
              </a:rPr>
              <a:t>Church Membership: How the World Knows Who Represents Jesus</a:t>
            </a:r>
            <a:r>
              <a:rPr lang="en-US" sz="1200" kern="1200" dirty="0" smtClean="0">
                <a:solidFill>
                  <a:schemeClr val="tx1"/>
                </a:solidFill>
                <a:effectLst/>
                <a:latin typeface="+mn-lt"/>
                <a:ea typeface="+mn-ea"/>
                <a:cs typeface="+mn-cs"/>
              </a:rPr>
              <a:t> (p. 31). Wheaton, IL: Crossway.</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4</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Symptoms of wrong thinking about membership:</a:t>
            </a:r>
          </a:p>
          <a:p>
            <a:endParaRPr lang="en-US" sz="1200" kern="1200" dirty="0" smtClean="0">
              <a:solidFill>
                <a:schemeClr val="tx1"/>
              </a:solidFill>
              <a:effectLst/>
              <a:latin typeface="+mn-lt"/>
              <a:ea typeface="+mn-ea"/>
              <a:cs typeface="+mn-cs"/>
            </a:endParaRPr>
          </a:p>
          <a:p>
            <a:pPr lvl="0"/>
            <a:r>
              <a:rPr lang="en-US" sz="1400" kern="1200" dirty="0" smtClean="0">
                <a:solidFill>
                  <a:schemeClr val="tx1"/>
                </a:solidFill>
                <a:effectLst/>
                <a:latin typeface="+mn-lt"/>
                <a:ea typeface="+mn-ea"/>
                <a:cs typeface="+mn-cs"/>
              </a:rPr>
              <a:t>Christians can think it’s fine to attend a church indefinitely without joining;</a:t>
            </a:r>
          </a:p>
          <a:p>
            <a:pPr lvl="0"/>
            <a:endParaRPr lang="en-US" sz="1400" kern="1200" dirty="0" smtClean="0">
              <a:solidFill>
                <a:schemeClr val="tx1"/>
              </a:solidFill>
              <a:effectLst/>
              <a:latin typeface="+mn-lt"/>
              <a:ea typeface="+mn-ea"/>
              <a:cs typeface="+mn-cs"/>
            </a:endParaRPr>
          </a:p>
          <a:p>
            <a:pPr lvl="0"/>
            <a:r>
              <a:rPr lang="en-US" sz="1400" kern="1200" dirty="0" smtClean="0">
                <a:solidFill>
                  <a:schemeClr val="tx1"/>
                </a:solidFill>
                <a:effectLst/>
                <a:latin typeface="+mn-lt"/>
                <a:ea typeface="+mn-ea"/>
                <a:cs typeface="+mn-cs"/>
              </a:rPr>
              <a:t>Christians think of getting baptized apart from joining;</a:t>
            </a:r>
          </a:p>
          <a:p>
            <a:pPr lvl="0"/>
            <a:endParaRPr lang="en-US" sz="1400" kern="1200" dirty="0" smtClean="0">
              <a:solidFill>
                <a:schemeClr val="tx1"/>
              </a:solidFill>
              <a:effectLst/>
              <a:latin typeface="+mn-lt"/>
              <a:ea typeface="+mn-ea"/>
              <a:cs typeface="+mn-cs"/>
            </a:endParaRPr>
          </a:p>
          <a:p>
            <a:pPr lvl="0"/>
            <a:r>
              <a:rPr lang="en-US" sz="1400" kern="1200" dirty="0" smtClean="0">
                <a:solidFill>
                  <a:schemeClr val="tx1"/>
                </a:solidFill>
                <a:effectLst/>
                <a:latin typeface="+mn-lt"/>
                <a:ea typeface="+mn-ea"/>
                <a:cs typeface="+mn-cs"/>
              </a:rPr>
              <a:t>Christians take the Lord’s Supper without joining;</a:t>
            </a:r>
          </a:p>
          <a:p>
            <a:pPr lvl="0"/>
            <a:endParaRPr lang="en-US" sz="1400" kern="1200" dirty="0" smtClean="0">
              <a:solidFill>
                <a:schemeClr val="tx1"/>
              </a:solidFill>
              <a:effectLst/>
              <a:latin typeface="+mn-lt"/>
              <a:ea typeface="+mn-ea"/>
              <a:cs typeface="+mn-cs"/>
            </a:endParaRPr>
          </a:p>
          <a:p>
            <a:pPr lvl="0"/>
            <a:r>
              <a:rPr lang="en-US" sz="1400" kern="1200" dirty="0" smtClean="0">
                <a:solidFill>
                  <a:schemeClr val="tx1"/>
                </a:solidFill>
                <a:effectLst/>
                <a:latin typeface="+mn-lt"/>
                <a:ea typeface="+mn-ea"/>
                <a:cs typeface="+mn-cs"/>
              </a:rPr>
              <a:t>Christians view the Lord’s Supper as their own private, mystical experience for Christians and not as an activity for church members who are incorporated into body life together;</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5</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Symptoms of wrong thinking about membership:</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Christians don’t integrate their Monday-to-Saturday lives with the lives of other saints;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Christians assume they can make a perpetual habit of being absent from the church’s gathering a few Sundays a month or more</a:t>
            </a:r>
            <a:r>
              <a:rPr lang="en-US" sz="1200" b="1"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Christians make major life decisions (moving, accepting a promotion, choosing a spouse, etc.) without considering the effects of those decisions on the family of relationships in the church or without consulting the wisdom of the church’s pastors and other members;</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6</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Symptoms of wrong thinking about membership:</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Christians buy homes or rent apartments with scant regard for how factors such as distance and cost will affect their abilities to serve their church;</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Christians don’t realize that they are partly responsible for both the spiritual welfare and the physical livelihood of the other members of their church, even members they have not met. When one mourns, one mourns by himself. When one rejoices, one rejoices by herself</a:t>
            </a:r>
            <a:r>
              <a:rPr lang="en-US" sz="1200" b="1"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basic problem behind all of these symptoms is the assumption that we have the authority to conduct our Christian lives on our own. (Leeman </a:t>
            </a:r>
            <a:r>
              <a:rPr lang="en-US" sz="1200" b="1" kern="1200" dirty="0" err="1" smtClean="0">
                <a:solidFill>
                  <a:schemeClr val="tx1"/>
                </a:solidFill>
                <a:effectLst/>
                <a:latin typeface="+mn-lt"/>
                <a:ea typeface="+mn-ea"/>
                <a:cs typeface="+mn-cs"/>
              </a:rPr>
              <a:t>pg</a:t>
            </a:r>
            <a:r>
              <a:rPr lang="en-US" sz="1200" b="1" kern="1200" dirty="0" smtClean="0">
                <a:solidFill>
                  <a:schemeClr val="tx1"/>
                </a:solidFill>
                <a:effectLst/>
                <a:latin typeface="+mn-lt"/>
                <a:ea typeface="+mn-ea"/>
                <a:cs typeface="+mn-cs"/>
              </a:rPr>
              <a:t> 24)</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7</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8</a:t>
            </a:fld>
            <a:endParaRPr lang="en-US"/>
          </a:p>
        </p:txBody>
      </p:sp>
    </p:spTree>
    <p:extLst>
      <p:ext uri="{BB962C8B-B14F-4D97-AF65-F5344CB8AC3E}">
        <p14:creationId xmlns:p14="http://schemas.microsoft.com/office/powerpoint/2010/main" val="3733418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Definition of Church Membership: </a:t>
            </a:r>
            <a:r>
              <a:rPr lang="en-US" sz="1200" kern="1200" dirty="0" smtClean="0">
                <a:solidFill>
                  <a:schemeClr val="tx1"/>
                </a:solidFill>
                <a:effectLst/>
                <a:latin typeface="+mn-lt"/>
                <a:ea typeface="+mn-ea"/>
                <a:cs typeface="+mn-cs"/>
              </a:rPr>
              <a:t>Willing submission to a local community of believers for verification of your Christianity and for in-depth fellowship, ministry, and accountability.</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5 Parts to the definition:</a:t>
            </a:r>
          </a:p>
          <a:p>
            <a:endParaRPr lang="en-US" sz="1200" kern="1200" dirty="0" smtClean="0">
              <a:solidFill>
                <a:schemeClr val="tx1"/>
              </a:solidFill>
              <a:effectLst/>
              <a:latin typeface="+mn-lt"/>
              <a:ea typeface="+mn-ea"/>
              <a:cs typeface="+mn-cs"/>
            </a:endParaRPr>
          </a:p>
          <a:p>
            <a:pPr marL="228600" lvl="0" indent="-228600">
              <a:buAutoNum type="arabicPeriod"/>
            </a:pPr>
            <a:r>
              <a:rPr lang="en-US" sz="1200" b="1" kern="1200" dirty="0" smtClean="0">
                <a:solidFill>
                  <a:schemeClr val="tx1"/>
                </a:solidFill>
                <a:effectLst/>
                <a:latin typeface="+mn-lt"/>
                <a:ea typeface="+mn-ea"/>
                <a:cs typeface="+mn-cs"/>
              </a:rPr>
              <a:t>Willing Submission</a:t>
            </a:r>
          </a:p>
          <a:p>
            <a:pPr marL="0" lvl="0" indent="0">
              <a:buNone/>
            </a:pP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Timothy 3:4 – 5 (ESV) —</a:t>
            </a:r>
            <a:r>
              <a:rPr lang="en-US" sz="1200" kern="1200" dirty="0" smtClean="0">
                <a:solidFill>
                  <a:schemeClr val="tx1"/>
                </a:solidFill>
                <a:effectLst/>
                <a:latin typeface="+mn-lt"/>
                <a:ea typeface="+mn-ea"/>
                <a:cs typeface="+mn-cs"/>
              </a:rPr>
              <a:t>4 He must manage his own household well, with all dignity keeping his children submissive,</a:t>
            </a:r>
            <a:r>
              <a:rPr lang="en-US" sz="1200" b="1" kern="1200" dirty="0" smtClean="0">
                <a:solidFill>
                  <a:schemeClr val="tx1"/>
                </a:solidFill>
                <a:effectLst/>
                <a:latin typeface="+mn-lt"/>
                <a:ea typeface="+mn-ea"/>
                <a:cs typeface="+mn-cs"/>
              </a:rPr>
              <a:t> 5 for if someone does not know how to manage his own household, how will he care for God’s church?</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Acts 20:28 (ESV) — 28</a:t>
            </a:r>
            <a:r>
              <a:rPr lang="en-US" sz="1200" kern="1200" dirty="0" smtClean="0">
                <a:solidFill>
                  <a:schemeClr val="tx1"/>
                </a:solidFill>
                <a:effectLst/>
                <a:latin typeface="+mn-lt"/>
                <a:ea typeface="+mn-ea"/>
                <a:cs typeface="+mn-cs"/>
              </a:rPr>
              <a:t> Pay careful attention to yourselves and to all the flock, </a:t>
            </a:r>
            <a:r>
              <a:rPr lang="en-US" sz="1200" b="1" kern="1200" dirty="0" smtClean="0">
                <a:solidFill>
                  <a:schemeClr val="tx1"/>
                </a:solidFill>
                <a:effectLst/>
                <a:latin typeface="+mn-lt"/>
                <a:ea typeface="+mn-ea"/>
                <a:cs typeface="+mn-cs"/>
              </a:rPr>
              <a:t>in which the Holy Spirit has made you overseers, to care for the church of God</a:t>
            </a:r>
            <a:r>
              <a:rPr lang="en-US" sz="1200" kern="1200" dirty="0" smtClean="0">
                <a:solidFill>
                  <a:schemeClr val="tx1"/>
                </a:solidFill>
                <a:effectLst/>
                <a:latin typeface="+mn-lt"/>
                <a:ea typeface="+mn-ea"/>
                <a:cs typeface="+mn-cs"/>
              </a:rPr>
              <a:t>, which he obtained with his own blood.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Titus 2:15–3:1 (ESV) — 15</a:t>
            </a:r>
            <a:r>
              <a:rPr lang="en-US" sz="1200" kern="1200" dirty="0" smtClean="0">
                <a:solidFill>
                  <a:schemeClr val="tx1"/>
                </a:solidFill>
                <a:effectLst/>
                <a:latin typeface="+mn-lt"/>
                <a:ea typeface="+mn-ea"/>
                <a:cs typeface="+mn-cs"/>
              </a:rPr>
              <a:t> Declare these things</a:t>
            </a:r>
            <a:r>
              <a:rPr lang="en-US" sz="1200" b="1" kern="1200" dirty="0" smtClean="0">
                <a:solidFill>
                  <a:schemeClr val="tx1"/>
                </a:solidFill>
                <a:effectLst/>
                <a:latin typeface="+mn-lt"/>
                <a:ea typeface="+mn-ea"/>
                <a:cs typeface="+mn-cs"/>
              </a:rPr>
              <a:t>; exhort and rebuke with all authority</a:t>
            </a:r>
            <a:r>
              <a:rPr lang="en-US" sz="1200" kern="1200" dirty="0" smtClean="0">
                <a:solidFill>
                  <a:schemeClr val="tx1"/>
                </a:solidFill>
                <a:effectLst/>
                <a:latin typeface="+mn-lt"/>
                <a:ea typeface="+mn-ea"/>
                <a:cs typeface="+mn-cs"/>
              </a:rPr>
              <a:t>. Let no one disregard you. </a:t>
            </a:r>
            <a:r>
              <a:rPr lang="en-US" sz="1200" b="1" kern="12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Remind them to be submissive to rulers and authorities,</a:t>
            </a:r>
            <a:r>
              <a:rPr lang="en-US" sz="1200" kern="1200" dirty="0" smtClean="0">
                <a:solidFill>
                  <a:schemeClr val="tx1"/>
                </a:solidFill>
                <a:effectLst/>
                <a:latin typeface="+mn-lt"/>
                <a:ea typeface="+mn-ea"/>
                <a:cs typeface="+mn-cs"/>
              </a:rPr>
              <a:t> to be obedient, to be ready for every good work, </a:t>
            </a: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9</a:t>
            </a:fld>
            <a:endParaRPr lang="en-US"/>
          </a:p>
        </p:txBody>
      </p:sp>
    </p:spTree>
    <p:extLst>
      <p:ext uri="{BB962C8B-B14F-4D97-AF65-F5344CB8AC3E}">
        <p14:creationId xmlns:p14="http://schemas.microsoft.com/office/powerpoint/2010/main" val="3733418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54FA6E-BB82-4D4D-85A3-CE9F76F74A17}"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D5DDD2A-40D3-4887-98C6-36FB33E455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4FA6E-BB82-4D4D-85A3-CE9F76F74A17}"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4FA6E-BB82-4D4D-85A3-CE9F76F74A17}"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54FA6E-BB82-4D4D-85A3-CE9F76F74A17}"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54FA6E-BB82-4D4D-85A3-CE9F76F74A17}" type="datetimeFigureOut">
              <a:rPr lang="en-US" smtClean="0"/>
              <a:t>1/21/2017</a:t>
            </a:fld>
            <a:endParaRPr lang="en-US"/>
          </a:p>
        </p:txBody>
      </p:sp>
      <p:sp>
        <p:nvSpPr>
          <p:cNvPr id="8" name="Slide Number Placeholder 7"/>
          <p:cNvSpPr>
            <a:spLocks noGrp="1"/>
          </p:cNvSpPr>
          <p:nvPr>
            <p:ph type="sldNum" sz="quarter" idx="11"/>
          </p:nvPr>
        </p:nvSpPr>
        <p:spPr/>
        <p:txBody>
          <a:bodyPr/>
          <a:lstStyle/>
          <a:p>
            <a:fld id="{AD5DDD2A-40D3-4887-98C6-36FB33E4550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54FA6E-BB82-4D4D-85A3-CE9F76F74A17}"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54FA6E-BB82-4D4D-85A3-CE9F76F74A17}" type="datetimeFigureOut">
              <a:rPr lang="en-US" smtClean="0"/>
              <a:t>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54FA6E-BB82-4D4D-85A3-CE9F76F74A17}" type="datetimeFigureOut">
              <a:rPr lang="en-US" smtClean="0"/>
              <a:t>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4FA6E-BB82-4D4D-85A3-CE9F76F74A17}" type="datetimeFigureOut">
              <a:rPr lang="en-US" smtClean="0"/>
              <a:t>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4FA6E-BB82-4D4D-85A3-CE9F76F74A17}"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DDD2A-40D3-4887-98C6-36FB33E4550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4FA6E-BB82-4D4D-85A3-CE9F76F74A17}"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D5DDD2A-40D3-4887-98C6-36FB33E45502}"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F54FA6E-BB82-4D4D-85A3-CE9F76F74A17}" type="datetimeFigureOut">
              <a:rPr lang="en-US" smtClean="0"/>
              <a:t>1/21/2017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D5DDD2A-40D3-4887-98C6-36FB33E45502}"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9471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1:Willing Submission</a:t>
            </a:r>
          </a:p>
          <a:p>
            <a:r>
              <a:rPr lang="en-US" b="0" u="sng" dirty="0"/>
              <a:t>1 Peter 5:1–2 (ESV) </a:t>
            </a:r>
            <a:r>
              <a:rPr lang="en-US" b="0" dirty="0"/>
              <a:t>— 1 So I exhort the elders among you, as a fellow elder and a witness of the sufferings of Christ, as well as a partaker in the glory that is going to be revealed: </a:t>
            </a:r>
            <a:r>
              <a:rPr lang="en-US" dirty="0"/>
              <a:t>2 shepherd the flock of God that is among you, exercising oversight,</a:t>
            </a:r>
            <a:r>
              <a:rPr lang="en-US" b="0" dirty="0"/>
              <a:t> not under compulsion, but willingly, as God would have you; not for shameful gain, but eagerly; </a:t>
            </a:r>
          </a:p>
          <a:p>
            <a:r>
              <a:rPr lang="en-US" b="0" u="sng" dirty="0"/>
              <a:t>1 Thessalonians 5:12–13 (ESV) </a:t>
            </a:r>
            <a:r>
              <a:rPr lang="en-US" b="0" dirty="0"/>
              <a:t>— 12 We ask you, brothers, to respect those who labor among you and </a:t>
            </a:r>
            <a:r>
              <a:rPr lang="en-US" dirty="0"/>
              <a:t>are over you in the Lord and admonish you</a:t>
            </a:r>
            <a:r>
              <a:rPr lang="en-US" b="0" dirty="0"/>
              <a:t>, 13 and to esteem them very highly in love because of their work. Be at peace among yourselves. </a:t>
            </a:r>
          </a:p>
          <a:p>
            <a:r>
              <a:rPr lang="en-US" b="0" u="sng" dirty="0"/>
              <a:t>Hebrews 13:17 (ESV) — </a:t>
            </a:r>
            <a:r>
              <a:rPr lang="en-US" dirty="0"/>
              <a:t>17 Obey your leaders and submit to them</a:t>
            </a:r>
            <a:r>
              <a:rPr lang="en-US" b="0" dirty="0"/>
              <a:t>, for they are keeping watch over your souls, as those who will have to give an account. Let them do this with joy and not with groaning, for that would be of no advantage to you. </a:t>
            </a:r>
          </a:p>
          <a:p>
            <a:endParaRPr lang="en-US" dirty="0"/>
          </a:p>
          <a:p>
            <a:endParaRPr lang="en-US" dirty="0"/>
          </a:p>
        </p:txBody>
      </p:sp>
      <p:sp>
        <p:nvSpPr>
          <p:cNvPr id="4" name="Content Placeholder 2"/>
          <p:cNvSpPr txBox="1">
            <a:spLocks/>
          </p:cNvSpPr>
          <p:nvPr/>
        </p:nvSpPr>
        <p:spPr>
          <a:xfrm>
            <a:off x="304800" y="152400"/>
            <a:ext cx="84582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dirty="0" smtClean="0"/>
              <a:t>Willing submission </a:t>
            </a:r>
            <a:r>
              <a:rPr lang="en-US" sz="2600" b="0" dirty="0" smtClean="0"/>
              <a:t>to a local community of believers for verification of your Christianity and for in-depth fellowship, ministry, and accountability.</a:t>
            </a:r>
          </a:p>
          <a:p>
            <a:endParaRPr lang="en-US" dirty="0"/>
          </a:p>
        </p:txBody>
      </p:sp>
    </p:spTree>
    <p:extLst>
      <p:ext uri="{BB962C8B-B14F-4D97-AF65-F5344CB8AC3E}">
        <p14:creationId xmlns:p14="http://schemas.microsoft.com/office/powerpoint/2010/main" val="276756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fontScale="92500" lnSpcReduction="10000"/>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2: to a (specific) local community of believers</a:t>
            </a:r>
          </a:p>
          <a:p>
            <a:r>
              <a:rPr lang="en-US" b="0" dirty="0"/>
              <a:t>“What’s the difference between two Christians who belong to the same church and two Christians who belong to different churches?”</a:t>
            </a:r>
          </a:p>
          <a:p>
            <a:r>
              <a:rPr lang="en-US" b="0" dirty="0"/>
              <a:t>If there is </a:t>
            </a:r>
            <a:r>
              <a:rPr lang="en-US" b="0" i="1" dirty="0"/>
              <a:t>no</a:t>
            </a:r>
            <a:r>
              <a:rPr lang="en-US" b="0" dirty="0"/>
              <a:t> difference, then we’d have to say that the local church </a:t>
            </a:r>
            <a:r>
              <a:rPr lang="en-US" b="0" i="1" dirty="0"/>
              <a:t>does not exist</a:t>
            </a:r>
            <a:r>
              <a:rPr lang="en-US" b="0" dirty="0"/>
              <a:t>. It would be like saying there’s no difference between my relationship with my wife and my relationship with other women. That would be true only if the marital covenant </a:t>
            </a:r>
            <a:r>
              <a:rPr lang="en-US" b="0" i="1" dirty="0"/>
              <a:t>did not exist</a:t>
            </a:r>
            <a:r>
              <a:rPr lang="en-US" b="0" dirty="0"/>
              <a:t>. But the marriage does exist, and so there’s a big difference in the relationships. Likewise, the local church does exist, and so it seems as if there should be some difference in those relationships. But what is it?</a:t>
            </a:r>
          </a:p>
          <a:p>
            <a:r>
              <a:rPr lang="en-US" b="0" dirty="0"/>
              <a:t>Here’s the difference: my church and I are capable of exercising formal authority over its members, but is not capable of doing so over non-members.  That is, Jesus has given me, as a member of the church, a formal judicial role to play in other members’ Christian lives that he has not given me to play in non-members lives</a:t>
            </a:r>
            <a:r>
              <a:rPr lang="en-US" b="0" dirty="0" smtClean="0"/>
              <a:t>.”   </a:t>
            </a:r>
            <a:endParaRPr lang="en-US" b="0" dirty="0"/>
          </a:p>
          <a:p>
            <a:r>
              <a:rPr lang="en-US" dirty="0" smtClean="0"/>
              <a:t>		Jonathan Leeman</a:t>
            </a:r>
            <a:endParaRPr lang="en-US" dirty="0"/>
          </a:p>
          <a:p>
            <a:endParaRPr lang="en-US" dirty="0"/>
          </a:p>
        </p:txBody>
      </p:sp>
      <p:sp>
        <p:nvSpPr>
          <p:cNvPr id="4" name="Content Placeholder 2"/>
          <p:cNvSpPr txBox="1">
            <a:spLocks/>
          </p:cNvSpPr>
          <p:nvPr/>
        </p:nvSpPr>
        <p:spPr>
          <a:xfrm>
            <a:off x="304800" y="152400"/>
            <a:ext cx="84582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a:t>
            </a:r>
            <a:r>
              <a:rPr lang="en-US" sz="2600" dirty="0" smtClean="0"/>
              <a:t>to a local community of believers</a:t>
            </a:r>
            <a:r>
              <a:rPr lang="en-US" sz="2600" b="0" dirty="0" smtClean="0"/>
              <a:t> for verification of your Christianity and for in-depth fellowship, ministry, and accountability.</a:t>
            </a:r>
          </a:p>
          <a:p>
            <a:endParaRPr lang="en-US" dirty="0"/>
          </a:p>
        </p:txBody>
      </p:sp>
    </p:spTree>
    <p:extLst>
      <p:ext uri="{BB962C8B-B14F-4D97-AF65-F5344CB8AC3E}">
        <p14:creationId xmlns:p14="http://schemas.microsoft.com/office/powerpoint/2010/main" val="111289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3: to verify your Christianity</a:t>
            </a:r>
          </a:p>
          <a:p>
            <a:endParaRPr lang="en-US" dirty="0" smtClean="0">
              <a:solidFill>
                <a:srgbClr val="7030A0"/>
              </a:solidFill>
            </a:endParaRPr>
          </a:p>
          <a:p>
            <a:r>
              <a:rPr lang="en-US" b="0" u="sng" dirty="0"/>
              <a:t>Matthew  7:15  </a:t>
            </a:r>
            <a:r>
              <a:rPr lang="en-US" b="0" dirty="0"/>
              <a:t>“Beware of false prophets, who come to you in sheep’s clothing but inwardly are ravenous wolves. </a:t>
            </a:r>
            <a:endParaRPr lang="en-US" b="0" dirty="0" smtClean="0"/>
          </a:p>
          <a:p>
            <a:endParaRPr lang="en-US" b="0" dirty="0"/>
          </a:p>
          <a:p>
            <a:r>
              <a:rPr lang="en-US" b="0" u="sng" dirty="0"/>
              <a:t>Roman 16:17-18 </a:t>
            </a:r>
            <a:r>
              <a:rPr lang="en-US" b="0" dirty="0"/>
              <a:t>I appeal to you, brothers, to watch out for those who cause divisions and create obstacles contrary to the doctrine that you have been taught; avoid them. For such persons do not serve our Lord Christ, but their own appetites, and by smooth talk and flattery they deceive the hearts of the naive. </a:t>
            </a:r>
            <a:endParaRPr lang="en-US" b="0" dirty="0" smtClean="0"/>
          </a:p>
          <a:p>
            <a:endParaRPr lang="en-US" b="0" dirty="0"/>
          </a:p>
          <a:p>
            <a:endParaRPr lang="en-US" dirty="0"/>
          </a:p>
        </p:txBody>
      </p:sp>
      <p:sp>
        <p:nvSpPr>
          <p:cNvPr id="4" name="Content Placeholder 2"/>
          <p:cNvSpPr txBox="1">
            <a:spLocks/>
          </p:cNvSpPr>
          <p:nvPr/>
        </p:nvSpPr>
        <p:spPr>
          <a:xfrm>
            <a:off x="304800" y="152400"/>
            <a:ext cx="84582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to a local community of believers </a:t>
            </a:r>
            <a:r>
              <a:rPr lang="en-US" sz="2600" dirty="0" smtClean="0"/>
              <a:t>for verification of your Christianity </a:t>
            </a:r>
            <a:r>
              <a:rPr lang="en-US" sz="2600" b="0" dirty="0" smtClean="0"/>
              <a:t>and for in-depth fellowship, ministry, and accountability.</a:t>
            </a:r>
          </a:p>
          <a:p>
            <a:endParaRPr lang="en-US" dirty="0"/>
          </a:p>
        </p:txBody>
      </p:sp>
    </p:spTree>
    <p:extLst>
      <p:ext uri="{BB962C8B-B14F-4D97-AF65-F5344CB8AC3E}">
        <p14:creationId xmlns:p14="http://schemas.microsoft.com/office/powerpoint/2010/main" val="111019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3: to verify your Christianity</a:t>
            </a:r>
          </a:p>
          <a:p>
            <a:r>
              <a:rPr lang="en-US" sz="2400" b="0" dirty="0" smtClean="0">
                <a:solidFill>
                  <a:srgbClr val="FF0000"/>
                </a:solidFill>
              </a:rPr>
              <a:t>	A Helpful Illustration:  </a:t>
            </a:r>
            <a:r>
              <a:rPr lang="en-US" sz="2400" b="0" dirty="0" smtClean="0"/>
              <a:t>The local church is an embassy.</a:t>
            </a:r>
            <a:endParaRPr lang="en-US" sz="2400" b="0" dirty="0"/>
          </a:p>
          <a:p>
            <a:endParaRPr lang="en-US" dirty="0"/>
          </a:p>
        </p:txBody>
      </p:sp>
      <p:sp>
        <p:nvSpPr>
          <p:cNvPr id="4" name="Content Placeholder 2"/>
          <p:cNvSpPr txBox="1">
            <a:spLocks/>
          </p:cNvSpPr>
          <p:nvPr/>
        </p:nvSpPr>
        <p:spPr>
          <a:xfrm>
            <a:off x="304800" y="152400"/>
            <a:ext cx="84582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to a local community of believers </a:t>
            </a:r>
            <a:r>
              <a:rPr lang="en-US" sz="2600" dirty="0" smtClean="0"/>
              <a:t>for verification of your Christianity </a:t>
            </a:r>
            <a:r>
              <a:rPr lang="en-US" sz="2600" b="0" dirty="0" smtClean="0"/>
              <a:t>and for in-depth fellowship, ministry, and accountability.</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1917" y="3327400"/>
            <a:ext cx="5643966"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983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fontScale="92500" lnSpcReduction="10000"/>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3: to verify your Christianity</a:t>
            </a:r>
          </a:p>
          <a:p>
            <a:r>
              <a:rPr lang="en-US" sz="2400" b="0" dirty="0" smtClean="0">
                <a:solidFill>
                  <a:srgbClr val="FF0000"/>
                </a:solidFill>
              </a:rPr>
              <a:t>	A Helpful Illustration:  </a:t>
            </a:r>
            <a:r>
              <a:rPr lang="en-US" sz="2400" b="0" dirty="0" smtClean="0"/>
              <a:t>The local church is an embassy.</a:t>
            </a:r>
            <a:endParaRPr lang="en-US" sz="2400" b="0" dirty="0"/>
          </a:p>
          <a:p>
            <a:r>
              <a:rPr lang="en-US" dirty="0" smtClean="0"/>
              <a:t>A </a:t>
            </a:r>
            <a:r>
              <a:rPr lang="en-US" dirty="0"/>
              <a:t>local church is a real-life embassy that represents Christ’s future kingdom and his coming universal church.</a:t>
            </a:r>
          </a:p>
          <a:p>
            <a:r>
              <a:rPr lang="en-US" b="0" dirty="0" smtClean="0"/>
              <a:t>“What </a:t>
            </a:r>
            <a:r>
              <a:rPr lang="en-US" b="0" dirty="0"/>
              <a:t>is a church member? It’s someone who walks through the embassy doors claiming to belong to the kingdom of Christ. “Hello, my name is Christian.” The embassy official taps a few keys on his computer and then says, “Yep, I see your records here. Here’s your passport.” The individual can now enjoy many of the rights, benefits, and obligations of citizenship even though living in a foreign land. But not only that—and here’s the crazy part—the individual becomes part of the embassy itself—one of the officials who affirms and oversees others. To be a church member is </a:t>
            </a:r>
            <a:r>
              <a:rPr lang="en-US" b="0" i="1" dirty="0"/>
              <a:t>to be</a:t>
            </a:r>
            <a:r>
              <a:rPr lang="en-US" b="0" dirty="0"/>
              <a:t> the church, at least a part of it.</a:t>
            </a:r>
          </a:p>
          <a:p>
            <a:r>
              <a:rPr lang="en-US" b="0" dirty="0"/>
              <a:t>A church member, therefore, is someone who is formally recognized as a Christian and a part of Christ’s universal body</a:t>
            </a:r>
            <a:r>
              <a:rPr lang="en-US" b="0" dirty="0" smtClean="0"/>
              <a:t>.”</a:t>
            </a:r>
            <a:endParaRPr lang="en-US" b="0" dirty="0"/>
          </a:p>
          <a:p>
            <a:endParaRPr lang="en-US" dirty="0"/>
          </a:p>
        </p:txBody>
      </p:sp>
      <p:sp>
        <p:nvSpPr>
          <p:cNvPr id="4" name="Content Placeholder 2"/>
          <p:cNvSpPr txBox="1">
            <a:spLocks/>
          </p:cNvSpPr>
          <p:nvPr/>
        </p:nvSpPr>
        <p:spPr>
          <a:xfrm>
            <a:off x="304800" y="152400"/>
            <a:ext cx="84582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to a local community of believers </a:t>
            </a:r>
            <a:r>
              <a:rPr lang="en-US" sz="2600" dirty="0" smtClean="0"/>
              <a:t>for verification of your Christianity </a:t>
            </a:r>
            <a:r>
              <a:rPr lang="en-US" sz="2600" b="0" dirty="0" smtClean="0"/>
              <a:t>and for in-depth fellowship, ministry, and accountability.</a:t>
            </a:r>
          </a:p>
          <a:p>
            <a:endParaRPr lang="en-US" dirty="0"/>
          </a:p>
        </p:txBody>
      </p:sp>
    </p:spTree>
    <p:extLst>
      <p:ext uri="{BB962C8B-B14F-4D97-AF65-F5344CB8AC3E}">
        <p14:creationId xmlns:p14="http://schemas.microsoft.com/office/powerpoint/2010/main" val="383842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3: to verify your Christianity</a:t>
            </a:r>
          </a:p>
          <a:p>
            <a:r>
              <a:rPr lang="en-US" sz="2400" b="0" dirty="0" smtClean="0">
                <a:solidFill>
                  <a:srgbClr val="FF0000"/>
                </a:solidFill>
              </a:rPr>
              <a:t>	A Helpful Illustration:  </a:t>
            </a:r>
            <a:r>
              <a:rPr lang="en-US" sz="2400" b="0" dirty="0" smtClean="0"/>
              <a:t>The local church is an embassy.</a:t>
            </a:r>
            <a:endParaRPr lang="en-US" sz="2400" b="0" dirty="0"/>
          </a:p>
          <a:p>
            <a:r>
              <a:rPr lang="en-US" dirty="0"/>
              <a:t>A church member is a person who has been officially and publicly recognized as a Christian before the nations, as well as someone who shares in the same authority of officially affirming and overseeing other Christians in his or her church.</a:t>
            </a:r>
          </a:p>
          <a:p>
            <a:r>
              <a:rPr lang="en-US" b="0" dirty="0" smtClean="0"/>
              <a:t>“The </a:t>
            </a:r>
            <a:r>
              <a:rPr lang="en-US" b="0" dirty="0"/>
              <a:t>embassy-like authority of the local church gives individuals who mouth the words, “I’m with Jesus,” the opportunity to demonstrate that those words mean something. The local church guards the reputation of Christ by sorting out the true professors from the false. The local church enables the world to look upon the canvas of God’s people and see an authentic painting of Christ’s love and holiness, not a forgery. And the local church lays down a pathway with guardrails and resting stations for the long journey of the Christian life</a:t>
            </a:r>
            <a:r>
              <a:rPr lang="en-US" b="0" dirty="0" smtClean="0"/>
              <a:t>.”</a:t>
            </a:r>
            <a:endParaRPr lang="en-US" b="0" dirty="0"/>
          </a:p>
          <a:p>
            <a:endParaRPr lang="en-US" dirty="0"/>
          </a:p>
        </p:txBody>
      </p:sp>
      <p:sp>
        <p:nvSpPr>
          <p:cNvPr id="4" name="Content Placeholder 2"/>
          <p:cNvSpPr txBox="1">
            <a:spLocks/>
          </p:cNvSpPr>
          <p:nvPr/>
        </p:nvSpPr>
        <p:spPr>
          <a:xfrm>
            <a:off x="304800" y="152400"/>
            <a:ext cx="86106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to a local community of believers </a:t>
            </a:r>
            <a:r>
              <a:rPr lang="en-US" sz="2600" dirty="0" smtClean="0"/>
              <a:t>for verification of your Christianity </a:t>
            </a:r>
            <a:r>
              <a:rPr lang="en-US" sz="2600" b="0" dirty="0" smtClean="0"/>
              <a:t>and for in-depth fellowship, ministry, and accountability.</a:t>
            </a:r>
          </a:p>
          <a:p>
            <a:endParaRPr lang="en-US" dirty="0"/>
          </a:p>
        </p:txBody>
      </p:sp>
    </p:spTree>
    <p:extLst>
      <p:ext uri="{BB962C8B-B14F-4D97-AF65-F5344CB8AC3E}">
        <p14:creationId xmlns:p14="http://schemas.microsoft.com/office/powerpoint/2010/main" val="168968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4: to participate in Christian fellowship</a:t>
            </a:r>
          </a:p>
          <a:p>
            <a:endParaRPr lang="en-US" sz="2400" b="0" dirty="0">
              <a:solidFill>
                <a:srgbClr val="FF0000"/>
              </a:solidFill>
            </a:endParaRPr>
          </a:p>
          <a:p>
            <a:r>
              <a:rPr lang="en-US" b="0" dirty="0"/>
              <a:t>Acts 2:42–47 (ESV) — </a:t>
            </a:r>
            <a:r>
              <a:rPr lang="en-US" dirty="0"/>
              <a:t>42 And they devoted themselves to the apostles’ teaching and the fellowship, to the breaking of bread and the prayers. </a:t>
            </a:r>
            <a:r>
              <a:rPr lang="en-US" b="0" dirty="0"/>
              <a:t>43 And awe came upon every soul, and many wonders and signs were being done through the apostles. 44 And all who believed were together and had all things in common. 45 And they were selling their possessions and belongings and distributing the proceeds to all, as any had need. </a:t>
            </a:r>
            <a:r>
              <a:rPr lang="en-US" dirty="0"/>
              <a:t>46 And day by day, attending the temple together and breaking bread in their homes, they received their food with glad and generous hearts, 47 praising God and having favor with all the people.</a:t>
            </a:r>
            <a:r>
              <a:rPr lang="en-US" b="0" dirty="0"/>
              <a:t> And the Lord added to their number day by day those who were being saved. </a:t>
            </a:r>
          </a:p>
          <a:p>
            <a:endParaRPr lang="en-US" dirty="0"/>
          </a:p>
        </p:txBody>
      </p:sp>
      <p:sp>
        <p:nvSpPr>
          <p:cNvPr id="4" name="Content Placeholder 2"/>
          <p:cNvSpPr txBox="1">
            <a:spLocks/>
          </p:cNvSpPr>
          <p:nvPr/>
        </p:nvSpPr>
        <p:spPr>
          <a:xfrm>
            <a:off x="304800" y="152400"/>
            <a:ext cx="86106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to a local community of believers for verification of your Christianity and </a:t>
            </a:r>
            <a:r>
              <a:rPr lang="en-US" sz="2600" dirty="0" smtClean="0"/>
              <a:t>for in-depth fellowship</a:t>
            </a:r>
            <a:r>
              <a:rPr lang="en-US" sz="2600" b="0" dirty="0" smtClean="0"/>
              <a:t>, ministry, and accountability.</a:t>
            </a:r>
          </a:p>
          <a:p>
            <a:endParaRPr lang="en-US" dirty="0"/>
          </a:p>
        </p:txBody>
      </p:sp>
    </p:spTree>
    <p:extLst>
      <p:ext uri="{BB962C8B-B14F-4D97-AF65-F5344CB8AC3E}">
        <p14:creationId xmlns:p14="http://schemas.microsoft.com/office/powerpoint/2010/main" val="104202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4: to participate in Christian fellowship</a:t>
            </a:r>
          </a:p>
          <a:p>
            <a:endParaRPr lang="en-US" sz="2400" b="0" dirty="0">
              <a:solidFill>
                <a:srgbClr val="FF0000"/>
              </a:solidFill>
            </a:endParaRPr>
          </a:p>
          <a:p>
            <a:r>
              <a:rPr lang="en-US" b="0" dirty="0"/>
              <a:t>Hebrews 10:23–25 (ESV) — 23 Let us hold fast the confession of our hope without wavering, for he who promised is faithful. </a:t>
            </a:r>
            <a:r>
              <a:rPr lang="en-US" dirty="0"/>
              <a:t>24 And let us consider how to stir up one another to love and good works, 25 not neglecting to meet together, as is the habit of some, but encouraging one another,</a:t>
            </a:r>
            <a:r>
              <a:rPr lang="en-US" b="0" dirty="0"/>
              <a:t> and all the more as you see the Day drawing near. </a:t>
            </a:r>
          </a:p>
          <a:p>
            <a:endParaRPr lang="en-US" dirty="0"/>
          </a:p>
        </p:txBody>
      </p:sp>
      <p:sp>
        <p:nvSpPr>
          <p:cNvPr id="4" name="Content Placeholder 2"/>
          <p:cNvSpPr txBox="1">
            <a:spLocks/>
          </p:cNvSpPr>
          <p:nvPr/>
        </p:nvSpPr>
        <p:spPr>
          <a:xfrm>
            <a:off x="304800" y="152400"/>
            <a:ext cx="86106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to a local community of believers for verification of your Christianity and </a:t>
            </a:r>
            <a:r>
              <a:rPr lang="en-US" sz="2600" dirty="0" smtClean="0"/>
              <a:t>for in-depth fellowship</a:t>
            </a:r>
            <a:r>
              <a:rPr lang="en-US" sz="2600" b="0" dirty="0" smtClean="0"/>
              <a:t>, ministry, and accountability.</a:t>
            </a:r>
          </a:p>
          <a:p>
            <a:endParaRPr lang="en-US" dirty="0"/>
          </a:p>
        </p:txBody>
      </p:sp>
    </p:spTree>
    <p:extLst>
      <p:ext uri="{BB962C8B-B14F-4D97-AF65-F5344CB8AC3E}">
        <p14:creationId xmlns:p14="http://schemas.microsoft.com/office/powerpoint/2010/main" val="1914631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lnSpcReduction="10000"/>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5: to participate in Christian ministry</a:t>
            </a:r>
          </a:p>
          <a:p>
            <a:endParaRPr lang="en-US" sz="2400" b="0" dirty="0">
              <a:solidFill>
                <a:srgbClr val="FF0000"/>
              </a:solidFill>
            </a:endParaRPr>
          </a:p>
          <a:p>
            <a:r>
              <a:rPr lang="en-US" b="0" dirty="0"/>
              <a:t>Ephesians 4:11–12 (ESV) — 11 And he gave the apostles, the prophets, the evangelists, the shepherds and teachers, </a:t>
            </a:r>
            <a:r>
              <a:rPr lang="en-US" dirty="0"/>
              <a:t>12 to equip the saints for the work of ministry,</a:t>
            </a:r>
            <a:r>
              <a:rPr lang="en-US" b="0" dirty="0"/>
              <a:t> for building up the body of Christ, </a:t>
            </a:r>
          </a:p>
          <a:p>
            <a:endParaRPr lang="en-US" dirty="0" smtClean="0"/>
          </a:p>
          <a:p>
            <a:r>
              <a:rPr lang="en-US" b="0" dirty="0"/>
              <a:t>Romans 12:4–8 (ESV) — 4 For as in one body we have many members, and the members do not all have the same function, </a:t>
            </a:r>
            <a:r>
              <a:rPr lang="en-US" dirty="0"/>
              <a:t>5 so we, though many, are one body in Christ, and individually members one of another.</a:t>
            </a:r>
            <a:r>
              <a:rPr lang="en-US" b="0" dirty="0"/>
              <a:t> </a:t>
            </a:r>
            <a:r>
              <a:rPr lang="en-US" dirty="0"/>
              <a:t>6 Having gifts that differ according to the grace given to us, let us use them:</a:t>
            </a:r>
            <a:r>
              <a:rPr lang="en-US" b="0" dirty="0"/>
              <a:t> if prophecy, in proportion to our faith; 7 if service, in our serving; the one who teaches, in his teaching; 8 the one who exhorts, in his exhortation; the one who contributes, in generosity; the one who leads, with zeal; the one who does acts of mercy, with cheerfulness. </a:t>
            </a:r>
          </a:p>
          <a:p>
            <a:endParaRPr lang="en-US" dirty="0"/>
          </a:p>
        </p:txBody>
      </p:sp>
      <p:sp>
        <p:nvSpPr>
          <p:cNvPr id="4" name="Content Placeholder 2"/>
          <p:cNvSpPr txBox="1">
            <a:spLocks/>
          </p:cNvSpPr>
          <p:nvPr/>
        </p:nvSpPr>
        <p:spPr>
          <a:xfrm>
            <a:off x="304800" y="152400"/>
            <a:ext cx="86106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to a local community of believers for verification of your Christianity and for in-depth fellowship, </a:t>
            </a:r>
            <a:r>
              <a:rPr lang="en-US" sz="2600" dirty="0" smtClean="0"/>
              <a:t>ministry</a:t>
            </a:r>
            <a:r>
              <a:rPr lang="en-US" sz="2600" b="0" dirty="0" smtClean="0"/>
              <a:t>, and accountability.</a:t>
            </a:r>
          </a:p>
          <a:p>
            <a:endParaRPr lang="en-US" dirty="0"/>
          </a:p>
        </p:txBody>
      </p:sp>
    </p:spTree>
    <p:extLst>
      <p:ext uri="{BB962C8B-B14F-4D97-AF65-F5344CB8AC3E}">
        <p14:creationId xmlns:p14="http://schemas.microsoft.com/office/powerpoint/2010/main" val="211957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6: to be part of the accountability of the church</a:t>
            </a:r>
          </a:p>
          <a:p>
            <a:endParaRPr lang="en-US" sz="2400" b="0" dirty="0">
              <a:solidFill>
                <a:srgbClr val="FF0000"/>
              </a:solidFill>
            </a:endParaRPr>
          </a:p>
          <a:p>
            <a:r>
              <a:rPr lang="en-US" b="0" dirty="0"/>
              <a:t>Galatians 6:1–2 (ESV) — 1 Brothers, if anyone is caught in any transgression, you who are spiritual should restore him in a spirit of gentleness. Keep watch on yourself, lest you too be tempted. 2 Bear one another’s burdens, and so fulfill the law of Christ. </a:t>
            </a:r>
            <a:endParaRPr lang="en-US" b="0" dirty="0" smtClean="0"/>
          </a:p>
          <a:p>
            <a:endParaRPr lang="en-US" b="0" dirty="0"/>
          </a:p>
          <a:p>
            <a:r>
              <a:rPr lang="en-US" b="0" dirty="0"/>
              <a:t>Matthew 18:17 (ESV) — 17 If he refuses to listen to them, tell it to the church. And if he refuses to listen even to the church, let him be to you as a Gentile and a tax collector. </a:t>
            </a:r>
          </a:p>
          <a:p>
            <a:endParaRPr lang="en-US" dirty="0"/>
          </a:p>
        </p:txBody>
      </p:sp>
      <p:sp>
        <p:nvSpPr>
          <p:cNvPr id="4" name="Content Placeholder 2"/>
          <p:cNvSpPr txBox="1">
            <a:spLocks/>
          </p:cNvSpPr>
          <p:nvPr/>
        </p:nvSpPr>
        <p:spPr>
          <a:xfrm>
            <a:off x="304800" y="152400"/>
            <a:ext cx="86106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to a local community of believers for verification of your Christianity and for in-depth fellowship, ministry, and </a:t>
            </a:r>
            <a:r>
              <a:rPr lang="en-US" sz="2600" dirty="0" smtClean="0"/>
              <a:t>accountability</a:t>
            </a:r>
            <a:r>
              <a:rPr lang="en-US" sz="2600" b="0" dirty="0" smtClean="0"/>
              <a:t>.</a:t>
            </a:r>
          </a:p>
          <a:p>
            <a:endParaRPr lang="en-US" dirty="0"/>
          </a:p>
        </p:txBody>
      </p:sp>
    </p:spTree>
    <p:extLst>
      <p:ext uri="{BB962C8B-B14F-4D97-AF65-F5344CB8AC3E}">
        <p14:creationId xmlns:p14="http://schemas.microsoft.com/office/powerpoint/2010/main" val="146252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791200" cy="762318"/>
          </a:xfrm>
        </p:spPr>
        <p:txBody>
          <a:bodyPr/>
          <a:lstStyle/>
          <a:p>
            <a:r>
              <a:rPr lang="en-US" dirty="0" smtClean="0"/>
              <a:t>Overview</a:t>
            </a:r>
            <a:endParaRPr lang="en-US" dirty="0"/>
          </a:p>
        </p:txBody>
      </p:sp>
      <p:sp>
        <p:nvSpPr>
          <p:cNvPr id="3" name="Content Placeholder 2"/>
          <p:cNvSpPr>
            <a:spLocks noGrp="1"/>
          </p:cNvSpPr>
          <p:nvPr>
            <p:ph idx="1"/>
          </p:nvPr>
        </p:nvSpPr>
        <p:spPr>
          <a:xfrm>
            <a:off x="457200" y="1371600"/>
            <a:ext cx="8153400" cy="5257800"/>
          </a:xfrm>
        </p:spPr>
        <p:txBody>
          <a:bodyPr>
            <a:normAutofit fontScale="70000" lnSpcReduction="20000"/>
          </a:bodyPr>
          <a:lstStyle/>
          <a:p>
            <a:r>
              <a:rPr lang="en-US" sz="2800" b="0" dirty="0" smtClean="0"/>
              <a:t>Week </a:t>
            </a:r>
            <a:r>
              <a:rPr lang="en-US" sz="2800" b="0" dirty="0"/>
              <a:t>1: What is the church and is it important</a:t>
            </a:r>
            <a:r>
              <a:rPr lang="en-US" sz="2800" b="0" dirty="0" smtClean="0"/>
              <a:t>?</a:t>
            </a:r>
          </a:p>
          <a:p>
            <a:endParaRPr lang="en-US" sz="2800" dirty="0"/>
          </a:p>
          <a:p>
            <a:r>
              <a:rPr lang="en-US" sz="2800" dirty="0"/>
              <a:t>Week 2:  What is Church Membership and is </a:t>
            </a:r>
            <a:r>
              <a:rPr lang="en-US" sz="2800" dirty="0" smtClean="0"/>
              <a:t>it important?</a:t>
            </a:r>
          </a:p>
          <a:p>
            <a:endParaRPr lang="en-US" sz="2800" b="0" dirty="0"/>
          </a:p>
          <a:p>
            <a:r>
              <a:rPr lang="en-US" sz="2800" b="0" dirty="0"/>
              <a:t>Week 3:  What </a:t>
            </a:r>
            <a:r>
              <a:rPr lang="en-US" sz="2800" b="0" dirty="0" smtClean="0"/>
              <a:t>is </a:t>
            </a:r>
            <a:r>
              <a:rPr lang="en-US" sz="2800" b="0" dirty="0"/>
              <a:t>the Church and its </a:t>
            </a:r>
            <a:r>
              <a:rPr lang="en-US" sz="2800" b="0" dirty="0" smtClean="0"/>
              <a:t>membership like? </a:t>
            </a:r>
            <a:r>
              <a:rPr lang="en-US" sz="1900" b="0" dirty="0" smtClean="0"/>
              <a:t>(Metaphors for the 	     church)</a:t>
            </a:r>
          </a:p>
          <a:p>
            <a:endParaRPr lang="en-US" sz="1900" b="0" dirty="0"/>
          </a:p>
          <a:p>
            <a:r>
              <a:rPr lang="en-US" sz="2800" b="0" dirty="0"/>
              <a:t>Week 4:  What are the responsibilities and </a:t>
            </a:r>
            <a:r>
              <a:rPr lang="en-US" sz="2800" b="0" dirty="0" smtClean="0"/>
              <a:t>privileges of membership?</a:t>
            </a:r>
          </a:p>
          <a:p>
            <a:endParaRPr lang="en-US" sz="2800" b="0" dirty="0"/>
          </a:p>
          <a:p>
            <a:r>
              <a:rPr lang="en-US" sz="2800" b="0" dirty="0"/>
              <a:t>Week 5:  What do we do if a member does </a:t>
            </a:r>
            <a:r>
              <a:rPr lang="en-US" sz="2800" b="0" dirty="0" smtClean="0"/>
              <a:t>not represent </a:t>
            </a:r>
            <a:r>
              <a:rPr lang="en-US" sz="2800" b="0" dirty="0"/>
              <a:t>Christ</a:t>
            </a:r>
            <a:r>
              <a:rPr lang="en-US" sz="2800" b="0" dirty="0" smtClean="0"/>
              <a:t>?</a:t>
            </a:r>
          </a:p>
          <a:p>
            <a:endParaRPr lang="en-US" sz="2800" b="0" dirty="0"/>
          </a:p>
          <a:p>
            <a:r>
              <a:rPr lang="en-US" sz="2800" b="0" dirty="0"/>
              <a:t>Week 6:  What will practicing </a:t>
            </a:r>
            <a:r>
              <a:rPr lang="en-US" sz="2800" b="0" dirty="0" smtClean="0"/>
              <a:t>biblical membership look </a:t>
            </a:r>
            <a:r>
              <a:rPr lang="en-US" sz="2800" b="0" dirty="0"/>
              <a:t>like?</a:t>
            </a:r>
          </a:p>
          <a:p>
            <a:r>
              <a:rPr lang="en-US" dirty="0"/>
              <a:t> </a:t>
            </a:r>
          </a:p>
        </p:txBody>
      </p:sp>
    </p:spTree>
    <p:extLst>
      <p:ext uri="{BB962C8B-B14F-4D97-AF65-F5344CB8AC3E}">
        <p14:creationId xmlns:p14="http://schemas.microsoft.com/office/powerpoint/2010/main" val="80305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6: to be part of the accountability of the church</a:t>
            </a:r>
          </a:p>
          <a:p>
            <a:endParaRPr lang="en-US" b="0" dirty="0" smtClean="0"/>
          </a:p>
          <a:p>
            <a:r>
              <a:rPr lang="en-US" b="0" dirty="0" smtClean="0"/>
              <a:t>1 </a:t>
            </a:r>
            <a:r>
              <a:rPr lang="en-US" b="0" dirty="0"/>
              <a:t>Corinthians 5:4–5 (ESV) — 4 When you are assembled in the name of the Lord Jesus and my spirit is present, with the power of our Lord Jesus, 5 you are to deliver this man to Satan for the destruction of the flesh, so that his spirit may be saved in the day of the Lord. </a:t>
            </a:r>
            <a:endParaRPr lang="en-US" b="0" dirty="0" smtClean="0"/>
          </a:p>
          <a:p>
            <a:endParaRPr lang="en-US" b="0" dirty="0"/>
          </a:p>
          <a:p>
            <a:r>
              <a:rPr lang="en-US" b="0" dirty="0"/>
              <a:t>1 Corinthians 5:11–13 (ESV) — 11 But now I am writing to you not to associate with anyone who bears the name of brother if he is guilty of sexual immorality or greed, or is an idolater, reviler, drunkard, or swindler—not even to eat with such a one. 12 For what have I to do with judging outsiders? Is it not those inside the church whom you are to judge? 13 God judges those outside. “Purge the evil person from among you.” </a:t>
            </a:r>
          </a:p>
          <a:p>
            <a:endParaRPr lang="en-US" dirty="0"/>
          </a:p>
        </p:txBody>
      </p:sp>
      <p:sp>
        <p:nvSpPr>
          <p:cNvPr id="4" name="Content Placeholder 2"/>
          <p:cNvSpPr txBox="1">
            <a:spLocks/>
          </p:cNvSpPr>
          <p:nvPr/>
        </p:nvSpPr>
        <p:spPr>
          <a:xfrm>
            <a:off x="304800" y="152400"/>
            <a:ext cx="86106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b="0" dirty="0" smtClean="0"/>
              <a:t>Willing submission to a local community of believers for verification of your Christianity and for in-depth fellowship, ministry, and </a:t>
            </a:r>
            <a:r>
              <a:rPr lang="en-US" sz="2600" dirty="0" smtClean="0"/>
              <a:t>accountability</a:t>
            </a:r>
            <a:r>
              <a:rPr lang="en-US" sz="2600" b="0" dirty="0" smtClean="0"/>
              <a:t>.</a:t>
            </a:r>
          </a:p>
          <a:p>
            <a:endParaRPr lang="en-US" dirty="0"/>
          </a:p>
        </p:txBody>
      </p:sp>
    </p:spTree>
    <p:extLst>
      <p:ext uri="{BB962C8B-B14F-4D97-AF65-F5344CB8AC3E}">
        <p14:creationId xmlns:p14="http://schemas.microsoft.com/office/powerpoint/2010/main" val="246423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990282"/>
          </a:xfrm>
        </p:spPr>
        <p:txBody>
          <a:bodyPr>
            <a:normAutofit fontScale="90000"/>
          </a:bodyPr>
          <a:lstStyle/>
          <a:p>
            <a:r>
              <a:rPr lang="en-US" dirty="0" smtClean="0"/>
              <a:t>Is meaningful Church Membership Important?</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endParaRPr lang="en-US" sz="2800" dirty="0" smtClean="0"/>
          </a:p>
          <a:p>
            <a:r>
              <a:rPr lang="en-US" sz="2800" dirty="0" smtClean="0"/>
              <a:t>Video Clip:  John Piper</a:t>
            </a:r>
            <a:endParaRPr lang="en-US" b="0" dirty="0"/>
          </a:p>
          <a:p>
            <a:endParaRPr lang="en-US" sz="2400" b="0" u="sng" dirty="0" smtClean="0"/>
          </a:p>
        </p:txBody>
      </p:sp>
    </p:spTree>
    <p:extLst>
      <p:ext uri="{BB962C8B-B14F-4D97-AF65-F5344CB8AC3E}">
        <p14:creationId xmlns:p14="http://schemas.microsoft.com/office/powerpoint/2010/main" val="19249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990282"/>
          </a:xfrm>
        </p:spPr>
        <p:txBody>
          <a:bodyPr>
            <a:normAutofit fontScale="90000"/>
          </a:bodyPr>
          <a:lstStyle/>
          <a:p>
            <a:r>
              <a:rPr lang="en-US" dirty="0" smtClean="0"/>
              <a:t>Is meaningful Church Membership Important?</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r>
              <a:rPr lang="en-US" sz="2800" u="sng" dirty="0" smtClean="0"/>
              <a:t>Yes, Church Membership is Essential:</a:t>
            </a:r>
            <a:endParaRPr lang="en-US" sz="2800" dirty="0"/>
          </a:p>
          <a:p>
            <a:pPr lvl="0"/>
            <a:r>
              <a:rPr lang="en-US" sz="2400" b="0" u="sng" dirty="0" smtClean="0"/>
              <a:t>Reason 1: </a:t>
            </a:r>
            <a:r>
              <a:rPr lang="en-US" sz="2400" dirty="0"/>
              <a:t>Church membership is essential to an orderly administration of the church</a:t>
            </a:r>
            <a:r>
              <a:rPr lang="en-US" sz="2400" dirty="0" smtClean="0"/>
              <a:t>.</a:t>
            </a:r>
          </a:p>
          <a:p>
            <a:pPr lvl="0"/>
            <a:endParaRPr lang="en-US" sz="2400" dirty="0"/>
          </a:p>
          <a:p>
            <a:r>
              <a:rPr lang="en-US" b="0" dirty="0"/>
              <a:t>1 Corinthians 14:40 (ESV) — 40 But all things should be done decently and in order. </a:t>
            </a:r>
          </a:p>
          <a:p>
            <a:endParaRPr lang="en-US" sz="2400" b="0" u="sng" dirty="0" smtClean="0"/>
          </a:p>
        </p:txBody>
      </p:sp>
    </p:spTree>
    <p:extLst>
      <p:ext uri="{BB962C8B-B14F-4D97-AF65-F5344CB8AC3E}">
        <p14:creationId xmlns:p14="http://schemas.microsoft.com/office/powerpoint/2010/main" val="207562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990282"/>
          </a:xfrm>
        </p:spPr>
        <p:txBody>
          <a:bodyPr>
            <a:normAutofit fontScale="90000"/>
          </a:bodyPr>
          <a:lstStyle/>
          <a:p>
            <a:r>
              <a:rPr lang="en-US" dirty="0" smtClean="0"/>
              <a:t>Is meaningful Church Membership Important?</a:t>
            </a:r>
            <a:endParaRPr lang="en-US" dirty="0"/>
          </a:p>
        </p:txBody>
      </p:sp>
      <p:sp>
        <p:nvSpPr>
          <p:cNvPr id="3" name="Content Placeholder 2"/>
          <p:cNvSpPr>
            <a:spLocks noGrp="1"/>
          </p:cNvSpPr>
          <p:nvPr>
            <p:ph idx="1"/>
          </p:nvPr>
        </p:nvSpPr>
        <p:spPr>
          <a:xfrm>
            <a:off x="304800" y="1295400"/>
            <a:ext cx="8610600" cy="5181600"/>
          </a:xfrm>
        </p:spPr>
        <p:txBody>
          <a:bodyPr>
            <a:normAutofit fontScale="85000" lnSpcReduction="20000"/>
          </a:bodyPr>
          <a:lstStyle/>
          <a:p>
            <a:r>
              <a:rPr lang="en-US" sz="2800" u="sng" dirty="0"/>
              <a:t>Yes, Church Membership is Essential:</a:t>
            </a:r>
            <a:endParaRPr lang="en-US" sz="2800" dirty="0"/>
          </a:p>
          <a:p>
            <a:pPr lvl="0"/>
            <a:r>
              <a:rPr lang="en-US" sz="2400" b="0" u="sng" dirty="0" smtClean="0"/>
              <a:t>Reason 1: </a:t>
            </a:r>
            <a:r>
              <a:rPr lang="en-US" sz="2400" dirty="0"/>
              <a:t>Church membership is essential to an orderly administration of the church</a:t>
            </a:r>
            <a:r>
              <a:rPr lang="en-US" sz="2400" dirty="0" smtClean="0"/>
              <a:t>.</a:t>
            </a:r>
          </a:p>
          <a:p>
            <a:r>
              <a:rPr lang="en-US" sz="2400" dirty="0"/>
              <a:t> </a:t>
            </a:r>
            <a:r>
              <a:rPr lang="en-US" sz="2400" dirty="0" smtClean="0"/>
              <a:t>	</a:t>
            </a:r>
            <a:r>
              <a:rPr lang="en-US" sz="2400" b="0" dirty="0" smtClean="0"/>
              <a:t>“</a:t>
            </a:r>
            <a:r>
              <a:rPr lang="en-US" sz="2400" b="0" dirty="0"/>
              <a:t>The church is likened in the Bible sometimes to a body, sometimes to a family or household, sometimes to a kingdom, sometimes to an army.  For any of these organisms to function properly order of some kind is required. </a:t>
            </a:r>
            <a:endParaRPr lang="en-US" sz="2400" b="0" dirty="0" smtClean="0"/>
          </a:p>
          <a:p>
            <a:r>
              <a:rPr lang="en-US" sz="2400" b="0" dirty="0"/>
              <a:t>	</a:t>
            </a:r>
            <a:r>
              <a:rPr lang="en-US" sz="2400" b="0" dirty="0" smtClean="0"/>
              <a:t> </a:t>
            </a:r>
            <a:r>
              <a:rPr lang="en-US" sz="2400" b="0" dirty="0"/>
              <a:t>The same applies to the church.  The church is not just a loose collection of individuals, it is a closely-knit structure like a human body (Eph. 4:16) and has therefore to be rightly organized.  For such ordering it needs to know exactly who belongs to it.  A family which sat down to its meal-table or locked its doors at night, not knowing who was supposed to be there and who not, would be an extremely strange phenomenon.  An army battalion which did not know whom to expect on parade would soon be in chaos.  If the church is to be a true family and an effective fighting force it needs to know who exactly belongs to it.”  </a:t>
            </a:r>
          </a:p>
          <a:p>
            <a:r>
              <a:rPr lang="en-US" sz="2400" dirty="0"/>
              <a:t>				Eric Lane</a:t>
            </a:r>
            <a:r>
              <a:rPr lang="en-US" sz="2400" i="1" dirty="0"/>
              <a:t>, Members of one Another</a:t>
            </a:r>
            <a:endParaRPr lang="en-US" sz="2400" dirty="0"/>
          </a:p>
          <a:p>
            <a:pPr lvl="0"/>
            <a:endParaRPr lang="en-US" sz="2400" dirty="0"/>
          </a:p>
          <a:p>
            <a:endParaRPr lang="en-US" sz="2400" b="0" u="sng" dirty="0" smtClean="0"/>
          </a:p>
        </p:txBody>
      </p:sp>
    </p:spTree>
    <p:extLst>
      <p:ext uri="{BB962C8B-B14F-4D97-AF65-F5344CB8AC3E}">
        <p14:creationId xmlns:p14="http://schemas.microsoft.com/office/powerpoint/2010/main" val="179884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990282"/>
          </a:xfrm>
        </p:spPr>
        <p:txBody>
          <a:bodyPr>
            <a:normAutofit fontScale="90000"/>
          </a:bodyPr>
          <a:lstStyle/>
          <a:p>
            <a:r>
              <a:rPr lang="en-US" dirty="0" smtClean="0"/>
              <a:t>Is meaningful Church Membership Important?</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r>
              <a:rPr lang="en-US" sz="2800" u="sng" dirty="0"/>
              <a:t>Yes, Church Membership is Essential:</a:t>
            </a:r>
            <a:endParaRPr lang="en-US" sz="2800" dirty="0"/>
          </a:p>
          <a:p>
            <a:pPr lvl="0"/>
            <a:r>
              <a:rPr lang="en-US" sz="2400" b="0" u="sng" dirty="0" smtClean="0"/>
              <a:t>Reason 2: </a:t>
            </a:r>
            <a:r>
              <a:rPr lang="en-US" sz="2400" dirty="0"/>
              <a:t>Church membership </a:t>
            </a:r>
            <a:r>
              <a:rPr lang="en-US" sz="2400" dirty="0" smtClean="0"/>
              <a:t>clarifies the difference between the church and the world.</a:t>
            </a:r>
          </a:p>
          <a:p>
            <a:pPr lvl="0"/>
            <a:endParaRPr lang="en-US" sz="2400" dirty="0"/>
          </a:p>
          <a:p>
            <a:r>
              <a:rPr lang="en-US" b="0" u="sng" dirty="0"/>
              <a:t>1 John 2: 18, 26  </a:t>
            </a:r>
            <a:r>
              <a:rPr lang="en-US" b="0" baseline="30000" dirty="0"/>
              <a:t> </a:t>
            </a:r>
            <a:r>
              <a:rPr lang="en-US" b="0" dirty="0"/>
              <a:t>Children, it is the last hour, and as you have heard that antichrist is coming, so now many antichrists have come. Therefore we know that it is the last hour. </a:t>
            </a:r>
          </a:p>
          <a:p>
            <a:r>
              <a:rPr lang="en-US" b="0" baseline="30000" dirty="0"/>
              <a:t>26 </a:t>
            </a:r>
            <a:r>
              <a:rPr lang="en-US" b="0" dirty="0"/>
              <a:t>I write these things to you about those who are trying to deceive you. </a:t>
            </a:r>
          </a:p>
          <a:p>
            <a:endParaRPr lang="en-US" sz="2400" b="0" u="sng" dirty="0" smtClean="0"/>
          </a:p>
        </p:txBody>
      </p:sp>
    </p:spTree>
    <p:extLst>
      <p:ext uri="{BB962C8B-B14F-4D97-AF65-F5344CB8AC3E}">
        <p14:creationId xmlns:p14="http://schemas.microsoft.com/office/powerpoint/2010/main" val="28537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990282"/>
          </a:xfrm>
        </p:spPr>
        <p:txBody>
          <a:bodyPr>
            <a:normAutofit fontScale="90000"/>
          </a:bodyPr>
          <a:lstStyle/>
          <a:p>
            <a:r>
              <a:rPr lang="en-US" dirty="0" smtClean="0"/>
              <a:t>Is meaningful Church Membership Important?</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r>
              <a:rPr lang="en-US" sz="2800" u="sng" dirty="0"/>
              <a:t>Yes, Church Membership is Essential:</a:t>
            </a:r>
            <a:endParaRPr lang="en-US" sz="2800" dirty="0"/>
          </a:p>
          <a:p>
            <a:pPr lvl="0"/>
            <a:r>
              <a:rPr lang="en-US" sz="2400" b="0" u="sng" dirty="0" smtClean="0"/>
              <a:t>Reason 3: </a:t>
            </a:r>
            <a:r>
              <a:rPr lang="en-US" sz="2400" dirty="0" smtClean="0"/>
              <a:t>Membership promotes involvement from those on the “fringe” of the church.</a:t>
            </a:r>
          </a:p>
          <a:p>
            <a:pPr lvl="0"/>
            <a:endParaRPr lang="en-US" sz="2400" dirty="0"/>
          </a:p>
          <a:p>
            <a:r>
              <a:rPr lang="en-US" b="0" dirty="0"/>
              <a:t>Matthew 6:19–21 (ESV) — 19 “Do not lay up for yourselves treasures on earth, where moth and rust destroy and where thieves break in and steal, 20 but lay up for yourselves treasures in heaven, where neither moth nor rust destroys and where thieves do not break in and steal. </a:t>
            </a:r>
            <a:r>
              <a:rPr lang="en-US" dirty="0"/>
              <a:t>21 For where your treasure is, there your heart will be also. </a:t>
            </a:r>
          </a:p>
          <a:p>
            <a:endParaRPr lang="en-US" sz="2400" b="0" u="sng" dirty="0" smtClean="0"/>
          </a:p>
        </p:txBody>
      </p:sp>
    </p:spTree>
    <p:extLst>
      <p:ext uri="{BB962C8B-B14F-4D97-AF65-F5344CB8AC3E}">
        <p14:creationId xmlns:p14="http://schemas.microsoft.com/office/powerpoint/2010/main" val="362639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990282"/>
          </a:xfrm>
        </p:spPr>
        <p:txBody>
          <a:bodyPr>
            <a:normAutofit fontScale="90000"/>
          </a:bodyPr>
          <a:lstStyle/>
          <a:p>
            <a:r>
              <a:rPr lang="en-US" dirty="0" smtClean="0"/>
              <a:t>Is meaningful Church Membership Important?</a:t>
            </a:r>
            <a:endParaRPr lang="en-US" dirty="0"/>
          </a:p>
        </p:txBody>
      </p:sp>
      <p:sp>
        <p:nvSpPr>
          <p:cNvPr id="3" name="Content Placeholder 2"/>
          <p:cNvSpPr>
            <a:spLocks noGrp="1"/>
          </p:cNvSpPr>
          <p:nvPr>
            <p:ph idx="1"/>
          </p:nvPr>
        </p:nvSpPr>
        <p:spPr>
          <a:xfrm>
            <a:off x="304800" y="1295400"/>
            <a:ext cx="8610600" cy="5181600"/>
          </a:xfrm>
        </p:spPr>
        <p:txBody>
          <a:bodyPr>
            <a:normAutofit lnSpcReduction="10000"/>
          </a:bodyPr>
          <a:lstStyle/>
          <a:p>
            <a:r>
              <a:rPr lang="en-US" sz="2800" u="sng" dirty="0"/>
              <a:t>Yes, Church Membership is Essential:</a:t>
            </a:r>
            <a:endParaRPr lang="en-US" sz="2800" dirty="0"/>
          </a:p>
          <a:p>
            <a:pPr lvl="0"/>
            <a:r>
              <a:rPr lang="en-US" sz="2400" b="0" u="sng" dirty="0" smtClean="0"/>
              <a:t>Reason 3: </a:t>
            </a:r>
            <a:r>
              <a:rPr lang="en-US" sz="2400" dirty="0" smtClean="0"/>
              <a:t>Membership promotes involvement from those on the “fringe” of the church.</a:t>
            </a:r>
          </a:p>
          <a:p>
            <a:pPr lvl="0"/>
            <a:endParaRPr lang="en-US" sz="2400" dirty="0"/>
          </a:p>
          <a:p>
            <a:r>
              <a:rPr lang="en-US" sz="2400" b="0" dirty="0"/>
              <a:t>“This is especially true when they realize they must make a choice between being committed or uncommitted.  An emphasis on membership provides a way for people to take a big step in their sanctification by moving from “the crowd” into the “congregation.”  They are also more likely to serve in the church when they have made the investment of a membership commitment.”  </a:t>
            </a:r>
          </a:p>
          <a:p>
            <a:r>
              <a:rPr lang="en-US" sz="2400" dirty="0"/>
              <a:t>						Wayne Mack</a:t>
            </a:r>
          </a:p>
          <a:p>
            <a:endParaRPr lang="en-US" sz="2400" b="0" u="sng" dirty="0" smtClean="0"/>
          </a:p>
        </p:txBody>
      </p:sp>
    </p:spTree>
    <p:extLst>
      <p:ext uri="{BB962C8B-B14F-4D97-AF65-F5344CB8AC3E}">
        <p14:creationId xmlns:p14="http://schemas.microsoft.com/office/powerpoint/2010/main" val="4085622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990282"/>
          </a:xfrm>
        </p:spPr>
        <p:txBody>
          <a:bodyPr>
            <a:normAutofit fontScale="90000"/>
          </a:bodyPr>
          <a:lstStyle/>
          <a:p>
            <a:r>
              <a:rPr lang="en-US" dirty="0" smtClean="0"/>
              <a:t>Is meaningful Church Membership Important?</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r>
              <a:rPr lang="en-US" sz="2800" u="sng" dirty="0"/>
              <a:t>Yes, Church Membership is Essential:</a:t>
            </a:r>
            <a:endParaRPr lang="en-US" sz="2800" dirty="0"/>
          </a:p>
          <a:p>
            <a:pPr lvl="0"/>
            <a:r>
              <a:rPr lang="en-US" sz="2400" b="0" u="sng" dirty="0" smtClean="0"/>
              <a:t>Reason 4: </a:t>
            </a:r>
            <a:r>
              <a:rPr lang="en-US" sz="2400" dirty="0" smtClean="0"/>
              <a:t>Membership provides an opportunity to educate people about the nature and distinctives of the church.</a:t>
            </a:r>
          </a:p>
          <a:p>
            <a:pPr marL="800100" lvl="1" indent="-342900"/>
            <a:r>
              <a:rPr lang="en-US" sz="2400" b="0" dirty="0" smtClean="0"/>
              <a:t>Membership Class</a:t>
            </a:r>
          </a:p>
          <a:p>
            <a:pPr marL="800100" lvl="1" indent="-342900"/>
            <a:endParaRPr lang="en-US" sz="2400" b="0" dirty="0" smtClean="0"/>
          </a:p>
          <a:p>
            <a:pPr marL="800100" lvl="1" indent="-342900"/>
            <a:r>
              <a:rPr lang="en-US" sz="2400" b="0" dirty="0" smtClean="0"/>
              <a:t>Signing Church Covenant</a:t>
            </a:r>
          </a:p>
          <a:p>
            <a:pPr marL="800100" lvl="1" indent="-342900"/>
            <a:endParaRPr lang="en-US" sz="2400" b="0" dirty="0" smtClean="0"/>
          </a:p>
          <a:p>
            <a:pPr marL="800100" lvl="1" indent="-342900"/>
            <a:r>
              <a:rPr lang="en-US" sz="2400" b="0" dirty="0" smtClean="0"/>
              <a:t>Testimony to the church / Baptism</a:t>
            </a:r>
            <a:endParaRPr lang="en-US" sz="2400" dirty="0"/>
          </a:p>
        </p:txBody>
      </p:sp>
    </p:spTree>
    <p:extLst>
      <p:ext uri="{BB962C8B-B14F-4D97-AF65-F5344CB8AC3E}">
        <p14:creationId xmlns:p14="http://schemas.microsoft.com/office/powerpoint/2010/main" val="226279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990282"/>
          </a:xfrm>
        </p:spPr>
        <p:txBody>
          <a:bodyPr>
            <a:normAutofit fontScale="90000"/>
          </a:bodyPr>
          <a:lstStyle/>
          <a:p>
            <a:r>
              <a:rPr lang="en-US" dirty="0" smtClean="0"/>
              <a:t>Is meaningful Church Membership Important?</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endParaRPr lang="en-US" sz="2800" dirty="0" smtClean="0"/>
          </a:p>
          <a:p>
            <a:r>
              <a:rPr lang="en-US" sz="2800" dirty="0" smtClean="0"/>
              <a:t>Video Clip:  John Macarthur</a:t>
            </a:r>
            <a:endParaRPr lang="en-US" b="0" dirty="0"/>
          </a:p>
          <a:p>
            <a:endParaRPr lang="en-US" sz="2400" b="0" u="sng" dirty="0" smtClean="0"/>
          </a:p>
        </p:txBody>
      </p:sp>
    </p:spTree>
    <p:extLst>
      <p:ext uri="{BB962C8B-B14F-4D97-AF65-F5344CB8AC3E}">
        <p14:creationId xmlns:p14="http://schemas.microsoft.com/office/powerpoint/2010/main" val="129362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4191000"/>
            <a:ext cx="8991600" cy="1143000"/>
          </a:xfrm>
        </p:spPr>
        <p:txBody>
          <a:bodyPr>
            <a:noAutofit/>
          </a:bodyPr>
          <a:lstStyle/>
          <a:p>
            <a:r>
              <a:rPr lang="en-US" sz="3200" dirty="0" smtClean="0"/>
              <a:t>Week 2:  </a:t>
            </a:r>
            <a:r>
              <a:rPr lang="en-US" sz="2400" dirty="0" smtClean="0"/>
              <a:t>What is Church Membership 				and is it important?</a:t>
            </a:r>
            <a:endParaRPr lang="en-US" sz="2800" dirty="0" smtClean="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719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761682"/>
          </a:xfrm>
        </p:spPr>
        <p:txBody>
          <a:bodyPr>
            <a:normAutofit fontScale="90000"/>
          </a:bodyPr>
          <a:lstStyle/>
          <a:p>
            <a:r>
              <a:rPr lang="en-US" dirty="0" smtClean="0"/>
              <a:t>What is Church Membership?</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r>
              <a:rPr lang="en-US" sz="2800" u="sng" dirty="0" smtClean="0"/>
              <a:t>Church </a:t>
            </a:r>
            <a:r>
              <a:rPr lang="en-US" sz="2800" u="sng" dirty="0"/>
              <a:t>M</a:t>
            </a:r>
            <a:r>
              <a:rPr lang="en-US" sz="2800" u="sng" dirty="0" smtClean="0"/>
              <a:t>embership is not</a:t>
            </a:r>
            <a:r>
              <a:rPr lang="en-US" sz="2800" u="sng" dirty="0"/>
              <a:t>:</a:t>
            </a:r>
            <a:endParaRPr lang="en-US" sz="2800" dirty="0"/>
          </a:p>
          <a:p>
            <a:pPr marL="457200" indent="-457200">
              <a:buFont typeface="+mj-lt"/>
              <a:buAutoNum type="arabicPeriod"/>
            </a:pPr>
            <a:r>
              <a:rPr lang="en-US" sz="2800" b="0" dirty="0" smtClean="0"/>
              <a:t>Just </a:t>
            </a:r>
            <a:r>
              <a:rPr lang="en-US" sz="2800" b="0" dirty="0"/>
              <a:t>a name on list</a:t>
            </a:r>
            <a:r>
              <a:rPr lang="en-US" sz="2800" b="0" dirty="0" smtClean="0"/>
              <a:t>.</a:t>
            </a:r>
            <a:endParaRPr lang="en-US" sz="2800" b="0" dirty="0"/>
          </a:p>
          <a:p>
            <a:pPr marL="457200" lvl="0" indent="-457200">
              <a:lnSpc>
                <a:spcPct val="150000"/>
              </a:lnSpc>
              <a:buFont typeface="+mj-lt"/>
              <a:buAutoNum type="arabicPeriod"/>
            </a:pPr>
            <a:r>
              <a:rPr lang="en-US" sz="2800" b="0" dirty="0"/>
              <a:t>Like a club membership.</a:t>
            </a:r>
          </a:p>
          <a:p>
            <a:pPr marL="457200" lvl="0" indent="-457200">
              <a:buFont typeface="+mj-lt"/>
              <a:buAutoNum type="arabicPeriod"/>
            </a:pPr>
            <a:r>
              <a:rPr lang="en-US" sz="2800" b="0" dirty="0" smtClean="0"/>
              <a:t>A friendly </a:t>
            </a:r>
            <a:r>
              <a:rPr lang="en-US" sz="2800" b="0" dirty="0"/>
              <a:t>group of people who gather to talk about the divine. </a:t>
            </a:r>
          </a:p>
          <a:p>
            <a:pPr marL="457200" lvl="0" indent="-457200">
              <a:lnSpc>
                <a:spcPct val="150000"/>
              </a:lnSpc>
              <a:buFont typeface="+mj-lt"/>
              <a:buAutoNum type="arabicPeriod"/>
            </a:pPr>
            <a:r>
              <a:rPr lang="en-US" sz="2800" b="0" dirty="0"/>
              <a:t>Like a service provider.</a:t>
            </a:r>
          </a:p>
          <a:p>
            <a:pPr marL="457200" lvl="0" indent="-457200">
              <a:lnSpc>
                <a:spcPct val="150000"/>
              </a:lnSpc>
              <a:buFont typeface="+mj-lt"/>
              <a:buAutoNum type="arabicPeriod"/>
            </a:pPr>
            <a:r>
              <a:rPr lang="en-US" sz="2800" b="0" dirty="0"/>
              <a:t>A voluntary decision for believers.</a:t>
            </a:r>
          </a:p>
          <a:p>
            <a:endParaRPr lang="en-US" dirty="0"/>
          </a:p>
        </p:txBody>
      </p:sp>
    </p:spTree>
    <p:extLst>
      <p:ext uri="{BB962C8B-B14F-4D97-AF65-F5344CB8AC3E}">
        <p14:creationId xmlns:p14="http://schemas.microsoft.com/office/powerpoint/2010/main" val="285646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761682"/>
          </a:xfrm>
        </p:spPr>
        <p:txBody>
          <a:bodyPr>
            <a:normAutofit fontScale="90000"/>
          </a:bodyPr>
          <a:lstStyle/>
          <a:p>
            <a:r>
              <a:rPr lang="en-US" dirty="0" smtClean="0"/>
              <a:t>What is Church Membership?</a:t>
            </a:r>
            <a:endParaRPr lang="en-US" dirty="0"/>
          </a:p>
        </p:txBody>
      </p:sp>
      <p:sp>
        <p:nvSpPr>
          <p:cNvPr id="3" name="Content Placeholder 2"/>
          <p:cNvSpPr>
            <a:spLocks noGrp="1"/>
          </p:cNvSpPr>
          <p:nvPr>
            <p:ph idx="1"/>
          </p:nvPr>
        </p:nvSpPr>
        <p:spPr>
          <a:xfrm>
            <a:off x="304800" y="1143000"/>
            <a:ext cx="8610600" cy="5334000"/>
          </a:xfrm>
        </p:spPr>
        <p:txBody>
          <a:bodyPr>
            <a:normAutofit lnSpcReduction="10000"/>
          </a:bodyPr>
          <a:lstStyle/>
          <a:p>
            <a:r>
              <a:rPr lang="en-US" u="sng" dirty="0"/>
              <a:t>Symptoms of wrong thinking about membership:</a:t>
            </a:r>
          </a:p>
          <a:p>
            <a:pPr marL="342900" lvl="0" indent="-342900">
              <a:buFont typeface="Arial" panose="020B0604020202020204" pitchFamily="34" charset="0"/>
              <a:buChar char="•"/>
            </a:pPr>
            <a:r>
              <a:rPr lang="en-US" sz="2400" b="0" dirty="0"/>
              <a:t>Christians can think it’s fine to attend a church indefinitely without joining</a:t>
            </a:r>
            <a:r>
              <a:rPr lang="en-US" sz="2400" b="0" dirty="0" smtClean="0"/>
              <a:t>;</a:t>
            </a:r>
          </a:p>
          <a:p>
            <a:pPr lvl="0"/>
            <a:endParaRPr lang="en-US" sz="2400" b="0" dirty="0"/>
          </a:p>
          <a:p>
            <a:pPr marL="342900" lvl="0" indent="-342900">
              <a:buFont typeface="Arial" panose="020B0604020202020204" pitchFamily="34" charset="0"/>
              <a:buChar char="•"/>
            </a:pPr>
            <a:r>
              <a:rPr lang="en-US" sz="2400" b="0" dirty="0"/>
              <a:t>Christians think of getting baptized apart from joining</a:t>
            </a:r>
            <a:r>
              <a:rPr lang="en-US" sz="2400" b="0" dirty="0" smtClean="0"/>
              <a:t>;</a:t>
            </a:r>
          </a:p>
          <a:p>
            <a:pPr lvl="0"/>
            <a:endParaRPr lang="en-US" sz="2400" b="0" dirty="0"/>
          </a:p>
          <a:p>
            <a:pPr marL="342900" lvl="0" indent="-342900">
              <a:buFont typeface="Arial" panose="020B0604020202020204" pitchFamily="34" charset="0"/>
              <a:buChar char="•"/>
            </a:pPr>
            <a:r>
              <a:rPr lang="en-US" sz="2400" b="0" dirty="0"/>
              <a:t>Christians take the Lord’s Supper without joining</a:t>
            </a:r>
            <a:r>
              <a:rPr lang="en-US" sz="2400" b="0" dirty="0" smtClean="0"/>
              <a:t>;</a:t>
            </a:r>
          </a:p>
          <a:p>
            <a:pPr lvl="0"/>
            <a:endParaRPr lang="en-US" sz="2400" b="0" dirty="0"/>
          </a:p>
          <a:p>
            <a:pPr marL="342900" lvl="0" indent="-342900">
              <a:buFont typeface="Arial" panose="020B0604020202020204" pitchFamily="34" charset="0"/>
              <a:buChar char="•"/>
            </a:pPr>
            <a:r>
              <a:rPr lang="en-US" sz="2400" b="0" dirty="0"/>
              <a:t>Christians view the Lord’s Supper as their own private, mystical experience for Christians and not as an activity for church members who are incorporated into body life together;</a:t>
            </a:r>
          </a:p>
          <a:p>
            <a:endParaRPr lang="en-US" dirty="0"/>
          </a:p>
        </p:txBody>
      </p:sp>
    </p:spTree>
    <p:extLst>
      <p:ext uri="{BB962C8B-B14F-4D97-AF65-F5344CB8AC3E}">
        <p14:creationId xmlns:p14="http://schemas.microsoft.com/office/powerpoint/2010/main" val="230549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761682"/>
          </a:xfrm>
        </p:spPr>
        <p:txBody>
          <a:bodyPr>
            <a:normAutofit fontScale="90000"/>
          </a:bodyPr>
          <a:lstStyle/>
          <a:p>
            <a:r>
              <a:rPr lang="en-US" dirty="0" smtClean="0"/>
              <a:t>What is Church Membership?</a:t>
            </a:r>
            <a:endParaRPr lang="en-US" dirty="0"/>
          </a:p>
        </p:txBody>
      </p:sp>
      <p:sp>
        <p:nvSpPr>
          <p:cNvPr id="3" name="Content Placeholder 2"/>
          <p:cNvSpPr>
            <a:spLocks noGrp="1"/>
          </p:cNvSpPr>
          <p:nvPr>
            <p:ph idx="1"/>
          </p:nvPr>
        </p:nvSpPr>
        <p:spPr>
          <a:xfrm>
            <a:off x="304800" y="1143000"/>
            <a:ext cx="8610600" cy="5334000"/>
          </a:xfrm>
        </p:spPr>
        <p:txBody>
          <a:bodyPr>
            <a:normAutofit/>
          </a:bodyPr>
          <a:lstStyle/>
          <a:p>
            <a:r>
              <a:rPr lang="en-US" u="sng" dirty="0"/>
              <a:t>Symptoms of wrong thinking about membership:</a:t>
            </a:r>
          </a:p>
          <a:p>
            <a:pPr marL="342900" lvl="0" indent="-342900">
              <a:buFont typeface="Arial" panose="020B0604020202020204" pitchFamily="34" charset="0"/>
              <a:buChar char="•"/>
            </a:pPr>
            <a:r>
              <a:rPr lang="en-US" sz="2400" b="0" dirty="0"/>
              <a:t>Christians don’t integrate their Monday-to-Saturday lives with the lives of other saints;</a:t>
            </a:r>
          </a:p>
          <a:p>
            <a:pPr marL="342900" lvl="0" indent="-342900">
              <a:buFont typeface="Arial" panose="020B0604020202020204" pitchFamily="34" charset="0"/>
              <a:buChar char="•"/>
            </a:pPr>
            <a:r>
              <a:rPr lang="en-US" sz="2400" b="0" dirty="0"/>
              <a:t>Christians assume they can make a perpetual habit of being absent from the church’s gathering a few Sundays a month or more;</a:t>
            </a:r>
          </a:p>
          <a:p>
            <a:pPr marL="342900" lvl="0" indent="-342900">
              <a:buFont typeface="Arial" panose="020B0604020202020204" pitchFamily="34" charset="0"/>
              <a:buChar char="•"/>
            </a:pPr>
            <a:r>
              <a:rPr lang="en-US" sz="2400" b="0" dirty="0"/>
              <a:t>Christians make major life decisions (moving, accepting a promotion, choosing a spouse, etc.) without considering the effects of those decisions on the family of relationships in the church or without consulting the wisdom of the church’s pastors and other members;</a:t>
            </a:r>
          </a:p>
          <a:p>
            <a:endParaRPr lang="en-US" dirty="0"/>
          </a:p>
        </p:txBody>
      </p:sp>
    </p:spTree>
    <p:extLst>
      <p:ext uri="{BB962C8B-B14F-4D97-AF65-F5344CB8AC3E}">
        <p14:creationId xmlns:p14="http://schemas.microsoft.com/office/powerpoint/2010/main" val="7258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761682"/>
          </a:xfrm>
        </p:spPr>
        <p:txBody>
          <a:bodyPr>
            <a:normAutofit fontScale="90000"/>
          </a:bodyPr>
          <a:lstStyle/>
          <a:p>
            <a:r>
              <a:rPr lang="en-US" dirty="0" smtClean="0"/>
              <a:t>What is Church Membership?</a:t>
            </a:r>
            <a:endParaRPr lang="en-US" dirty="0"/>
          </a:p>
        </p:txBody>
      </p:sp>
      <p:sp>
        <p:nvSpPr>
          <p:cNvPr id="3" name="Content Placeholder 2"/>
          <p:cNvSpPr>
            <a:spLocks noGrp="1"/>
          </p:cNvSpPr>
          <p:nvPr>
            <p:ph idx="1"/>
          </p:nvPr>
        </p:nvSpPr>
        <p:spPr>
          <a:xfrm>
            <a:off x="304800" y="1143000"/>
            <a:ext cx="8610600" cy="5334000"/>
          </a:xfrm>
        </p:spPr>
        <p:txBody>
          <a:bodyPr>
            <a:normAutofit lnSpcReduction="10000"/>
          </a:bodyPr>
          <a:lstStyle/>
          <a:p>
            <a:r>
              <a:rPr lang="en-US" u="sng" dirty="0"/>
              <a:t>Symptoms of wrong thinking about membership:</a:t>
            </a:r>
          </a:p>
          <a:p>
            <a:pPr marL="342900" lvl="0" indent="-342900">
              <a:buFont typeface="Arial" panose="020B0604020202020204" pitchFamily="34" charset="0"/>
              <a:buChar char="•"/>
            </a:pPr>
            <a:r>
              <a:rPr lang="en-US" sz="2400" b="0" dirty="0"/>
              <a:t>Christians buy homes or rent apartments with scant regard for how factors such as distance and cost will affect their abilities to serve their church;</a:t>
            </a:r>
          </a:p>
          <a:p>
            <a:pPr marL="342900" lvl="0" indent="-342900">
              <a:buFont typeface="Arial" panose="020B0604020202020204" pitchFamily="34" charset="0"/>
              <a:buChar char="•"/>
            </a:pPr>
            <a:r>
              <a:rPr lang="en-US" sz="2400" b="0" dirty="0"/>
              <a:t>Christians don’t realize that they are partly responsible for both the spiritual welfare and the physical livelihood of the other members of their church, even members they have not met. When one mourns, one mourns by himself. When one rejoices, one rejoices by herself</a:t>
            </a:r>
            <a:r>
              <a:rPr lang="en-US" sz="2400" b="0" dirty="0" smtClean="0"/>
              <a:t>.</a:t>
            </a:r>
          </a:p>
          <a:p>
            <a:pPr marL="342900" lvl="0" indent="-342900">
              <a:buFont typeface="Arial" panose="020B0604020202020204" pitchFamily="34" charset="0"/>
              <a:buChar char="•"/>
            </a:pPr>
            <a:endParaRPr lang="en-US" sz="2400" b="0" dirty="0"/>
          </a:p>
          <a:p>
            <a:r>
              <a:rPr lang="en-US" sz="2400" dirty="0"/>
              <a:t>The basic problem behind all of these symptoms is the assumption that we have the authority to conduct our Christian lives on our own. </a:t>
            </a:r>
            <a:r>
              <a:rPr lang="en-US" sz="2400" dirty="0" smtClean="0"/>
              <a:t>(</a:t>
            </a:r>
            <a:r>
              <a:rPr lang="en-US" sz="2400" i="1" dirty="0" smtClean="0"/>
              <a:t>Church Membership, 24</a:t>
            </a:r>
            <a:r>
              <a:rPr lang="en-US" sz="2400" dirty="0"/>
              <a:t>)</a:t>
            </a:r>
          </a:p>
          <a:p>
            <a:pPr lvl="0"/>
            <a:endParaRPr lang="en-US" sz="2400" b="0" dirty="0"/>
          </a:p>
          <a:p>
            <a:endParaRPr lang="en-US" dirty="0"/>
          </a:p>
        </p:txBody>
      </p:sp>
    </p:spTree>
    <p:extLst>
      <p:ext uri="{BB962C8B-B14F-4D97-AF65-F5344CB8AC3E}">
        <p14:creationId xmlns:p14="http://schemas.microsoft.com/office/powerpoint/2010/main" val="151236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77200" cy="761682"/>
          </a:xfrm>
        </p:spPr>
        <p:txBody>
          <a:bodyPr>
            <a:normAutofit fontScale="90000"/>
          </a:bodyPr>
          <a:lstStyle/>
          <a:p>
            <a:r>
              <a:rPr lang="en-US" dirty="0" smtClean="0"/>
              <a:t>What is Church Membership?</a:t>
            </a:r>
            <a:endParaRPr lang="en-US" dirty="0"/>
          </a:p>
        </p:txBody>
      </p:sp>
      <p:sp>
        <p:nvSpPr>
          <p:cNvPr id="3" name="Content Placeholder 2"/>
          <p:cNvSpPr>
            <a:spLocks noGrp="1"/>
          </p:cNvSpPr>
          <p:nvPr>
            <p:ph idx="1"/>
          </p:nvPr>
        </p:nvSpPr>
        <p:spPr>
          <a:xfrm>
            <a:off x="304800" y="1295400"/>
            <a:ext cx="8610600" cy="5181600"/>
          </a:xfrm>
        </p:spPr>
        <p:txBody>
          <a:bodyPr>
            <a:normAutofit/>
          </a:bodyPr>
          <a:lstStyle/>
          <a:p>
            <a:r>
              <a:rPr lang="en-US" sz="2800" u="sng" dirty="0" smtClean="0"/>
              <a:t>So, </a:t>
            </a:r>
            <a:r>
              <a:rPr lang="en-US" sz="2800" u="sng" dirty="0"/>
              <a:t>W</a:t>
            </a:r>
            <a:r>
              <a:rPr lang="en-US" sz="2800" u="sng" dirty="0" smtClean="0"/>
              <a:t>hat is Church Membership:</a:t>
            </a:r>
            <a:endParaRPr lang="en-US" sz="2800" dirty="0"/>
          </a:p>
          <a:p>
            <a:endParaRPr lang="en-US" sz="2400" b="0" u="sng" dirty="0" smtClean="0"/>
          </a:p>
          <a:p>
            <a:r>
              <a:rPr lang="en-US" sz="2800" b="0" u="sng" dirty="0" smtClean="0"/>
              <a:t>Definition: </a:t>
            </a:r>
            <a:r>
              <a:rPr lang="en-US" sz="2800" b="0" dirty="0" smtClean="0"/>
              <a:t>Willing </a:t>
            </a:r>
            <a:r>
              <a:rPr lang="en-US" sz="2800" b="0" dirty="0"/>
              <a:t>submission to a local community of believers for verification of your Christianity and for in-depth fellowship, ministry, and accountability.</a:t>
            </a:r>
          </a:p>
          <a:p>
            <a:endParaRPr lang="en-US" dirty="0"/>
          </a:p>
        </p:txBody>
      </p:sp>
    </p:spTree>
    <p:extLst>
      <p:ext uri="{BB962C8B-B14F-4D97-AF65-F5344CB8AC3E}">
        <p14:creationId xmlns:p14="http://schemas.microsoft.com/office/powerpoint/2010/main" val="13195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5486400"/>
          </a:xfrm>
        </p:spPr>
        <p:txBody>
          <a:bodyPr>
            <a:normAutofit lnSpcReduction="10000"/>
          </a:bodyPr>
          <a:lstStyle/>
          <a:p>
            <a:r>
              <a:rPr lang="en-US" b="0" u="sng" dirty="0">
                <a:solidFill>
                  <a:srgbClr val="7030A0"/>
                </a:solidFill>
              </a:rPr>
              <a:t>6</a:t>
            </a:r>
            <a:r>
              <a:rPr lang="en-US" b="0" u="sng" dirty="0" smtClean="0">
                <a:solidFill>
                  <a:srgbClr val="7030A0"/>
                </a:solidFill>
              </a:rPr>
              <a:t> Part Definition</a:t>
            </a:r>
          </a:p>
          <a:p>
            <a:r>
              <a:rPr lang="en-US" dirty="0" smtClean="0">
                <a:solidFill>
                  <a:srgbClr val="7030A0"/>
                </a:solidFill>
              </a:rPr>
              <a:t>Part 1:Willing Submission</a:t>
            </a:r>
          </a:p>
          <a:p>
            <a:r>
              <a:rPr lang="en-US" b="0" dirty="0" smtClean="0"/>
              <a:t>1 </a:t>
            </a:r>
            <a:r>
              <a:rPr lang="en-US" b="0" dirty="0"/>
              <a:t>Timothy 3:4 – 5 (ESV) </a:t>
            </a:r>
            <a:r>
              <a:rPr lang="en-US" b="0" dirty="0" smtClean="0"/>
              <a:t>—He </a:t>
            </a:r>
            <a:r>
              <a:rPr lang="en-US" b="0" dirty="0"/>
              <a:t>must manage his own household well, with all dignity keeping his children submissive, </a:t>
            </a:r>
            <a:r>
              <a:rPr lang="en-US" dirty="0"/>
              <a:t>5 for if someone does not know how to manage his own household, how will he care for God’s church</a:t>
            </a:r>
            <a:r>
              <a:rPr lang="en-US" dirty="0" smtClean="0"/>
              <a:t>?</a:t>
            </a:r>
          </a:p>
          <a:p>
            <a:endParaRPr lang="en-US" dirty="0" smtClean="0"/>
          </a:p>
          <a:p>
            <a:r>
              <a:rPr lang="en-US" b="0" dirty="0" smtClean="0"/>
              <a:t>Acts </a:t>
            </a:r>
            <a:r>
              <a:rPr lang="en-US" b="0" dirty="0"/>
              <a:t>20:28 (ESV) — 28 Pay careful attention to yourselves and to all the flock</a:t>
            </a:r>
            <a:r>
              <a:rPr lang="en-US" dirty="0"/>
              <a:t>, in which the Holy Spirit has made you overseers</a:t>
            </a:r>
            <a:r>
              <a:rPr lang="en-US" b="0" dirty="0"/>
              <a:t>, to care for the church of God, which he obtained with his own blood. </a:t>
            </a:r>
            <a:endParaRPr lang="en-US" b="0" dirty="0" smtClean="0"/>
          </a:p>
          <a:p>
            <a:endParaRPr lang="en-US" b="0" dirty="0"/>
          </a:p>
          <a:p>
            <a:r>
              <a:rPr lang="en-US" b="0" dirty="0"/>
              <a:t>Titus 2:15–3:1 (ESV) — 15 Declare these things; </a:t>
            </a:r>
            <a:r>
              <a:rPr lang="en-US" dirty="0"/>
              <a:t>exhort and rebuke with all authority.</a:t>
            </a:r>
            <a:r>
              <a:rPr lang="en-US" b="0" dirty="0"/>
              <a:t> Let no one disregard you. 1 </a:t>
            </a:r>
            <a:r>
              <a:rPr lang="en-US" dirty="0"/>
              <a:t>Remind them to be submissive to rulers and authorities</a:t>
            </a:r>
            <a:r>
              <a:rPr lang="en-US" b="0" dirty="0"/>
              <a:t>, to be obedient, to be ready for every good work, </a:t>
            </a:r>
          </a:p>
          <a:p>
            <a:endParaRPr lang="en-US" dirty="0"/>
          </a:p>
          <a:p>
            <a:endParaRPr lang="en-US" dirty="0"/>
          </a:p>
        </p:txBody>
      </p:sp>
      <p:sp>
        <p:nvSpPr>
          <p:cNvPr id="4" name="Content Placeholder 2"/>
          <p:cNvSpPr txBox="1">
            <a:spLocks/>
          </p:cNvSpPr>
          <p:nvPr/>
        </p:nvSpPr>
        <p:spPr>
          <a:xfrm>
            <a:off x="304800" y="152400"/>
            <a:ext cx="8458200" cy="114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600" b="0" u="sng" dirty="0" smtClean="0"/>
              <a:t>Definition: </a:t>
            </a:r>
            <a:r>
              <a:rPr lang="en-US" sz="2600" dirty="0" smtClean="0"/>
              <a:t>Willing submission </a:t>
            </a:r>
            <a:r>
              <a:rPr lang="en-US" sz="2600" b="0" dirty="0" smtClean="0"/>
              <a:t>to a local community of believers for verification of your Christianity and for in-depth fellowship, ministry, and accountability.</a:t>
            </a:r>
          </a:p>
          <a:p>
            <a:endParaRPr lang="en-US" dirty="0"/>
          </a:p>
        </p:txBody>
      </p:sp>
    </p:spTree>
    <p:extLst>
      <p:ext uri="{BB962C8B-B14F-4D97-AF65-F5344CB8AC3E}">
        <p14:creationId xmlns:p14="http://schemas.microsoft.com/office/powerpoint/2010/main" val="305422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9889</TotalTime>
  <Words>5702</Words>
  <Application>Microsoft Office PowerPoint</Application>
  <PresentationFormat>On-screen Show (4:3)</PresentationFormat>
  <Paragraphs>414</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Essential</vt:lpstr>
      <vt:lpstr>PowerPoint Presentation</vt:lpstr>
      <vt:lpstr>Overview</vt:lpstr>
      <vt:lpstr>PowerPoint Presentation</vt:lpstr>
      <vt:lpstr>What is Church Membership?</vt:lpstr>
      <vt:lpstr>What is Church Membership?</vt:lpstr>
      <vt:lpstr>What is Church Membership?</vt:lpstr>
      <vt:lpstr>What is Church Membership?</vt:lpstr>
      <vt:lpstr>What is Church Membership?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meaningful Church Membership Important?</vt:lpstr>
      <vt:lpstr>Is meaningful Church Membership Important?</vt:lpstr>
      <vt:lpstr>Is meaningful Church Membership Important?</vt:lpstr>
      <vt:lpstr>Is meaningful Church Membership Important?</vt:lpstr>
      <vt:lpstr>Is meaningful Church Membership Important?</vt:lpstr>
      <vt:lpstr>Is meaningful Church Membership Important?</vt:lpstr>
      <vt:lpstr>Is meaningful Church Membership Important?</vt:lpstr>
      <vt:lpstr>Is meaningful Church Membership Important?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Stephens</dc:creator>
  <cp:lastModifiedBy>Jim Stephens</cp:lastModifiedBy>
  <cp:revision>40</cp:revision>
  <dcterms:created xsi:type="dcterms:W3CDTF">2016-12-06T19:00:32Z</dcterms:created>
  <dcterms:modified xsi:type="dcterms:W3CDTF">2017-01-22T05:30:19Z</dcterms:modified>
</cp:coreProperties>
</file>