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4" r:id="rId2"/>
    <p:sldId id="265" r:id="rId3"/>
    <p:sldId id="261" r:id="rId4"/>
    <p:sldId id="266" r:id="rId5"/>
    <p:sldId id="268" r:id="rId6"/>
    <p:sldId id="267" r:id="rId7"/>
    <p:sldId id="269" r:id="rId8"/>
    <p:sldId id="270" r:id="rId9"/>
    <p:sldId id="283" r:id="rId10"/>
    <p:sldId id="284" r:id="rId11"/>
    <p:sldId id="271" r:id="rId12"/>
    <p:sldId id="272" r:id="rId13"/>
    <p:sldId id="274" r:id="rId14"/>
    <p:sldId id="275" r:id="rId15"/>
    <p:sldId id="277" r:id="rId16"/>
    <p:sldId id="276" r:id="rId17"/>
    <p:sldId id="278" r:id="rId18"/>
    <p:sldId id="279" r:id="rId19"/>
    <p:sldId id="280" r:id="rId20"/>
    <p:sldId id="282" r:id="rId21"/>
    <p:sldId id="281" r:id="rId22"/>
    <p:sldId id="26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4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22DC92-7DFE-4584-A8C5-933545F1FBA2}" type="datetimeFigureOut">
              <a:rPr lang="en-US" smtClean="0"/>
              <a:t>2/18/2017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925BCF-5C37-40CF-A371-C980798D994F}" type="slidenum">
              <a:rPr lang="en-US" smtClean="0"/>
              <a:t>‹#›</a:t>
            </a:fld>
            <a:endParaRPr lang="en-US"/>
          </a:p>
        </p:txBody>
      </p:sp>
    </p:spTree>
    <p:extLst>
      <p:ext uri="{BB962C8B-B14F-4D97-AF65-F5344CB8AC3E}">
        <p14:creationId xmlns:p14="http://schemas.microsoft.com/office/powerpoint/2010/main" val="595157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1</a:t>
            </a:fld>
            <a:endParaRPr lang="en-US"/>
          </a:p>
        </p:txBody>
      </p:sp>
    </p:spTree>
    <p:extLst>
      <p:ext uri="{BB962C8B-B14F-4D97-AF65-F5344CB8AC3E}">
        <p14:creationId xmlns:p14="http://schemas.microsoft.com/office/powerpoint/2010/main" val="3670003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Schedule:</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Week 1: </a:t>
            </a:r>
            <a:r>
              <a:rPr lang="en-US" sz="1200" kern="1200" dirty="0" smtClean="0">
                <a:solidFill>
                  <a:schemeClr val="tx1"/>
                </a:solidFill>
                <a:effectLst/>
                <a:latin typeface="+mn-lt"/>
                <a:ea typeface="+mn-ea"/>
                <a:cs typeface="+mn-cs"/>
              </a:rPr>
              <a:t>What is the church and is it important?</a:t>
            </a:r>
          </a:p>
          <a:p>
            <a:r>
              <a:rPr lang="en-US" sz="1200" b="1" kern="1200" dirty="0" smtClean="0">
                <a:solidFill>
                  <a:schemeClr val="tx1"/>
                </a:solidFill>
                <a:effectLst/>
                <a:latin typeface="+mn-lt"/>
                <a:ea typeface="+mn-ea"/>
                <a:cs typeface="+mn-cs"/>
              </a:rPr>
              <a:t>Week 2:  </a:t>
            </a:r>
            <a:r>
              <a:rPr lang="en-US" sz="1200" kern="1200" dirty="0" smtClean="0">
                <a:solidFill>
                  <a:schemeClr val="tx1"/>
                </a:solidFill>
                <a:effectLst/>
                <a:latin typeface="+mn-lt"/>
                <a:ea typeface="+mn-ea"/>
                <a:cs typeface="+mn-cs"/>
              </a:rPr>
              <a:t>What is Church Membership and is it important?</a:t>
            </a:r>
          </a:p>
          <a:p>
            <a:r>
              <a:rPr lang="en-US" sz="1200" b="1" kern="1200" dirty="0" smtClean="0">
                <a:solidFill>
                  <a:schemeClr val="tx1"/>
                </a:solidFill>
                <a:effectLst/>
                <a:latin typeface="+mn-lt"/>
                <a:ea typeface="+mn-ea"/>
                <a:cs typeface="+mn-cs"/>
              </a:rPr>
              <a:t>Week 3:  </a:t>
            </a:r>
            <a:r>
              <a:rPr lang="en-US" sz="1200" kern="1200" dirty="0" smtClean="0">
                <a:solidFill>
                  <a:schemeClr val="tx1"/>
                </a:solidFill>
                <a:effectLst/>
                <a:latin typeface="+mn-lt"/>
                <a:ea typeface="+mn-ea"/>
                <a:cs typeface="+mn-cs"/>
              </a:rPr>
              <a:t>What is the Church and its membership like?</a:t>
            </a:r>
          </a:p>
          <a:p>
            <a:r>
              <a:rPr lang="en-US" sz="1200" b="1" kern="1200" dirty="0" smtClean="0">
                <a:solidFill>
                  <a:schemeClr val="tx1"/>
                </a:solidFill>
                <a:effectLst/>
                <a:latin typeface="+mn-lt"/>
                <a:ea typeface="+mn-ea"/>
                <a:cs typeface="+mn-cs"/>
              </a:rPr>
              <a:t>Week 4:  </a:t>
            </a:r>
            <a:r>
              <a:rPr lang="en-US" sz="1200" kern="1200" dirty="0" smtClean="0">
                <a:solidFill>
                  <a:schemeClr val="tx1"/>
                </a:solidFill>
                <a:effectLst/>
                <a:latin typeface="+mn-lt"/>
                <a:ea typeface="+mn-ea"/>
                <a:cs typeface="+mn-cs"/>
              </a:rPr>
              <a:t>What are the responsibilities and privileges of membership?</a:t>
            </a:r>
          </a:p>
          <a:p>
            <a:r>
              <a:rPr lang="en-US" sz="1200" b="1" kern="1200" dirty="0" smtClean="0">
                <a:solidFill>
                  <a:schemeClr val="tx1"/>
                </a:solidFill>
                <a:effectLst/>
                <a:latin typeface="+mn-lt"/>
                <a:ea typeface="+mn-ea"/>
                <a:cs typeface="+mn-cs"/>
              </a:rPr>
              <a:t>Week 5:  </a:t>
            </a:r>
            <a:r>
              <a:rPr lang="en-US" sz="1200" kern="1200" dirty="0" smtClean="0">
                <a:solidFill>
                  <a:schemeClr val="tx1"/>
                </a:solidFill>
                <a:effectLst/>
                <a:latin typeface="+mn-lt"/>
                <a:ea typeface="+mn-ea"/>
                <a:cs typeface="+mn-cs"/>
              </a:rPr>
              <a:t>What do we do if a member does not represent Christ?</a:t>
            </a:r>
          </a:p>
          <a:p>
            <a:r>
              <a:rPr lang="en-US" sz="1200" b="1" kern="1200" dirty="0" smtClean="0">
                <a:solidFill>
                  <a:schemeClr val="tx1"/>
                </a:solidFill>
                <a:effectLst/>
                <a:latin typeface="+mn-lt"/>
                <a:ea typeface="+mn-ea"/>
                <a:cs typeface="+mn-cs"/>
              </a:rPr>
              <a:t>Week 6:  </a:t>
            </a:r>
            <a:r>
              <a:rPr lang="en-US" sz="1200" kern="1200" dirty="0" smtClean="0">
                <a:solidFill>
                  <a:schemeClr val="tx1"/>
                </a:solidFill>
                <a:effectLst/>
                <a:latin typeface="+mn-lt"/>
                <a:ea typeface="+mn-ea"/>
                <a:cs typeface="+mn-cs"/>
              </a:rPr>
              <a:t>What will practicing meaningful membership look like?</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Comment on asking questions…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a:t>
            </a:fld>
            <a:endParaRPr lang="en-US"/>
          </a:p>
        </p:txBody>
      </p:sp>
    </p:spTree>
    <p:extLst>
      <p:ext uri="{BB962C8B-B14F-4D97-AF65-F5344CB8AC3E}">
        <p14:creationId xmlns:p14="http://schemas.microsoft.com/office/powerpoint/2010/main" val="893412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be keep up our membership list?</a:t>
            </a:r>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3</a:t>
            </a:fld>
            <a:endParaRPr lang="en-US"/>
          </a:p>
        </p:txBody>
      </p:sp>
    </p:spTree>
    <p:extLst>
      <p:ext uri="{BB962C8B-B14F-4D97-AF65-F5344CB8AC3E}">
        <p14:creationId xmlns:p14="http://schemas.microsoft.com/office/powerpoint/2010/main" val="4066510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Overarching</a:t>
            </a:r>
            <a:r>
              <a:rPr lang="en-US" baseline="0" dirty="0" smtClean="0"/>
              <a:t> principle – membership before ministry, how does this look with kids, teens, and others?, Individual exceptions will happen, should we keep up our membership list? </a:t>
            </a:r>
            <a:endParaRPr lang="en-US" dirty="0"/>
          </a:p>
        </p:txBody>
      </p:sp>
      <p:sp>
        <p:nvSpPr>
          <p:cNvPr id="4" name="Slide Number Placeholder 3"/>
          <p:cNvSpPr>
            <a:spLocks noGrp="1"/>
          </p:cNvSpPr>
          <p:nvPr>
            <p:ph type="sldNum" sz="quarter" idx="10"/>
          </p:nvPr>
        </p:nvSpPr>
        <p:spPr/>
        <p:txBody>
          <a:bodyPr/>
          <a:lstStyle/>
          <a:p>
            <a:fld id="{B9925BCF-5C37-40CF-A371-C980798D994F}" type="slidenum">
              <a:rPr lang="en-US" smtClean="0"/>
              <a:t>22</a:t>
            </a:fld>
            <a:endParaRPr lang="en-US"/>
          </a:p>
        </p:txBody>
      </p:sp>
    </p:spTree>
    <p:extLst>
      <p:ext uri="{BB962C8B-B14F-4D97-AF65-F5344CB8AC3E}">
        <p14:creationId xmlns:p14="http://schemas.microsoft.com/office/powerpoint/2010/main" val="4066510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54FA6E-BB82-4D4D-85A3-CE9F76F74A17}"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D5DDD2A-40D3-4887-98C6-36FB33E455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54FA6E-BB82-4D4D-85A3-CE9F76F74A17}"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54FA6E-BB82-4D4D-85A3-CE9F76F74A17}"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54FA6E-BB82-4D4D-85A3-CE9F76F74A17}" type="datetimeFigureOut">
              <a:rPr lang="en-US" smtClean="0"/>
              <a:t>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F54FA6E-BB82-4D4D-85A3-CE9F76F74A17}" type="datetimeFigureOut">
              <a:rPr lang="en-US" smtClean="0"/>
              <a:t>2/18/2017</a:t>
            </a:fld>
            <a:endParaRPr lang="en-US"/>
          </a:p>
        </p:txBody>
      </p:sp>
      <p:sp>
        <p:nvSpPr>
          <p:cNvPr id="8" name="Slide Number Placeholder 7"/>
          <p:cNvSpPr>
            <a:spLocks noGrp="1"/>
          </p:cNvSpPr>
          <p:nvPr>
            <p:ph type="sldNum" sz="quarter" idx="11"/>
          </p:nvPr>
        </p:nvSpPr>
        <p:spPr/>
        <p:txBody>
          <a:bodyPr/>
          <a:lstStyle/>
          <a:p>
            <a:fld id="{AD5DDD2A-40D3-4887-98C6-36FB33E4550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54FA6E-BB82-4D4D-85A3-CE9F76F74A17}"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54FA6E-BB82-4D4D-85A3-CE9F76F74A17}" type="datetimeFigureOut">
              <a:rPr lang="en-US" smtClean="0"/>
              <a:t>2/18/2017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54FA6E-BB82-4D4D-85A3-CE9F76F74A17}" type="datetimeFigureOut">
              <a:rPr lang="en-US" smtClean="0"/>
              <a:t>2/18/2017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54FA6E-BB82-4D4D-85A3-CE9F76F74A17}" type="datetimeFigureOut">
              <a:rPr lang="en-US" smtClean="0"/>
              <a:t>2/18/2017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5DDD2A-40D3-4887-98C6-36FB33E455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54FA6E-BB82-4D4D-85A3-CE9F76F74A17}"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5DDD2A-40D3-4887-98C6-36FB33E4550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54FA6E-BB82-4D4D-85A3-CE9F76F74A17}" type="datetimeFigureOut">
              <a:rPr lang="en-US" smtClean="0"/>
              <a:t>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D5DDD2A-40D3-4887-98C6-36FB33E45502}"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F54FA6E-BB82-4D4D-85A3-CE9F76F74A17}" type="datetimeFigureOut">
              <a:rPr lang="en-US" smtClean="0"/>
              <a:t>2/18/2017</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D5DDD2A-40D3-4887-98C6-36FB33E45502}"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40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11519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533718"/>
          </a:xfrm>
        </p:spPr>
        <p:txBody>
          <a:bodyPr>
            <a:normAutofit/>
          </a:bodyPr>
          <a:lstStyle/>
          <a:p>
            <a:r>
              <a:rPr lang="en-US" sz="2800" b="1" dirty="0">
                <a:latin typeface="Consolas" panose="020B0609020204030204" pitchFamily="49" charset="0"/>
                <a:ea typeface="Bisitun" panose="02000000000000000000" pitchFamily="2" charset="0"/>
              </a:rPr>
              <a:t>8</a:t>
            </a:r>
            <a:r>
              <a:rPr lang="en-US" sz="2800" b="1" dirty="0" smtClean="0">
                <a:latin typeface="Consolas" panose="020B0609020204030204" pitchFamily="49" charset="0"/>
                <a:ea typeface="Bisitun" panose="02000000000000000000" pitchFamily="2" charset="0"/>
              </a:rPr>
              <a:t> </a:t>
            </a:r>
            <a:r>
              <a:rPr lang="en-US" sz="2800" b="1" dirty="0" smtClean="0">
                <a:latin typeface="Consolas" panose="020B0609020204030204" pitchFamily="49" charset="0"/>
                <a:ea typeface="Bisitun" panose="02000000000000000000" pitchFamily="2" charset="0"/>
              </a:rPr>
              <a:t>Questions about Church Discipline</a:t>
            </a:r>
            <a:endParaRPr lang="en-US" sz="2800" b="1" dirty="0">
              <a:latin typeface="Consolas" panose="020B0609020204030204" pitchFamily="49" charset="0"/>
              <a:ea typeface="Bisitun" panose="02000000000000000000" pitchFamily="2" charset="0"/>
            </a:endParaRPr>
          </a:p>
        </p:txBody>
      </p:sp>
      <p:sp>
        <p:nvSpPr>
          <p:cNvPr id="3" name="Content Placeholder 2"/>
          <p:cNvSpPr>
            <a:spLocks noGrp="1"/>
          </p:cNvSpPr>
          <p:nvPr>
            <p:ph idx="1"/>
          </p:nvPr>
        </p:nvSpPr>
        <p:spPr>
          <a:xfrm>
            <a:off x="457200" y="838200"/>
            <a:ext cx="7620000" cy="6019800"/>
          </a:xfrm>
        </p:spPr>
        <p:txBody>
          <a:bodyPr>
            <a:normAutofit/>
          </a:bodyPr>
          <a:lstStyle/>
          <a:p>
            <a:r>
              <a:rPr lang="en-US" sz="2400" dirty="0" smtClean="0"/>
              <a:t>Question </a:t>
            </a:r>
            <a:r>
              <a:rPr lang="en-US" sz="2400" dirty="0" smtClean="0"/>
              <a:t>2: When should Church Discipline be done?</a:t>
            </a:r>
            <a:endParaRPr lang="en-US" sz="2400" dirty="0" smtClean="0"/>
          </a:p>
          <a:p>
            <a:endParaRPr lang="en-US" sz="2400" dirty="0"/>
          </a:p>
          <a:p>
            <a:r>
              <a:rPr lang="en-US" sz="2800" b="0" dirty="0">
                <a:latin typeface="Times New Roman" panose="02020603050405020304" pitchFamily="18" charset="0"/>
                <a:cs typeface="Times New Roman" panose="02020603050405020304" pitchFamily="18" charset="0"/>
              </a:rPr>
              <a:t>Why people live in sin:</a:t>
            </a:r>
          </a:p>
          <a:p>
            <a:pPr marL="342900" indent="-342900">
              <a:buFont typeface="Arial" panose="020B0604020202020204" pitchFamily="34" charset="0"/>
              <a:buChar char="•"/>
            </a:pPr>
            <a:r>
              <a:rPr lang="en-US" sz="2400" b="0" dirty="0" smtClean="0">
                <a:latin typeface="Times New Roman" panose="02020603050405020304" pitchFamily="18" charset="0"/>
                <a:cs typeface="Times New Roman" panose="02020603050405020304" pitchFamily="18" charset="0"/>
              </a:rPr>
              <a:t>Lack </a:t>
            </a:r>
            <a:r>
              <a:rPr lang="en-US" sz="2400" b="0" dirty="0">
                <a:latin typeface="Times New Roman" panose="02020603050405020304" pitchFamily="18" charset="0"/>
                <a:cs typeface="Times New Roman" panose="02020603050405020304" pitchFamily="18" charset="0"/>
              </a:rPr>
              <a:t>of knowledge about their </a:t>
            </a:r>
            <a:r>
              <a:rPr lang="en-US" sz="2400" b="0" dirty="0" smtClean="0">
                <a:latin typeface="Times New Roman" panose="02020603050405020304" pitchFamily="18" charset="0"/>
                <a:cs typeface="Times New Roman" panose="02020603050405020304" pitchFamily="18" charset="0"/>
              </a:rPr>
              <a:t>sin.</a:t>
            </a:r>
          </a:p>
          <a:p>
            <a:pPr marL="342900" indent="-342900">
              <a:buFont typeface="Arial" panose="020B0604020202020204" pitchFamily="34" charset="0"/>
              <a:buChar char="•"/>
            </a:pPr>
            <a:r>
              <a:rPr lang="en-US" sz="2400" b="0" dirty="0" smtClean="0">
                <a:latin typeface="Times New Roman" panose="02020603050405020304" pitchFamily="18" charset="0"/>
                <a:cs typeface="Times New Roman" panose="02020603050405020304" pitchFamily="18" charset="0"/>
              </a:rPr>
              <a:t>Lack </a:t>
            </a:r>
            <a:r>
              <a:rPr lang="en-US" sz="2400" b="0" dirty="0">
                <a:latin typeface="Times New Roman" panose="02020603050405020304" pitchFamily="18" charset="0"/>
                <a:cs typeface="Times New Roman" panose="02020603050405020304" pitchFamily="18" charset="0"/>
              </a:rPr>
              <a:t>of skill to change their </a:t>
            </a:r>
            <a:r>
              <a:rPr lang="en-US" sz="2400" b="0" dirty="0" smtClean="0">
                <a:latin typeface="Times New Roman" panose="02020603050405020304" pitchFamily="18" charset="0"/>
                <a:cs typeface="Times New Roman" panose="02020603050405020304" pitchFamily="18" charset="0"/>
              </a:rPr>
              <a:t>sin.</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Lack </a:t>
            </a:r>
            <a:r>
              <a:rPr lang="en-US" sz="2400" dirty="0">
                <a:latin typeface="Times New Roman" panose="02020603050405020304" pitchFamily="18" charset="0"/>
                <a:cs typeface="Times New Roman" panose="02020603050405020304" pitchFamily="18" charset="0"/>
              </a:rPr>
              <a:t>of will to fight their sin</a:t>
            </a:r>
            <a:r>
              <a:rPr lang="en-US" sz="2400" dirty="0" smtClean="0">
                <a:latin typeface="Times New Roman" panose="02020603050405020304" pitchFamily="18" charset="0"/>
                <a:cs typeface="Times New Roman" panose="02020603050405020304" pitchFamily="18" charset="0"/>
              </a:rPr>
              <a:t>.</a:t>
            </a:r>
          </a:p>
          <a:p>
            <a:pPr lvl="1" indent="0">
              <a:buNone/>
            </a:pPr>
            <a:r>
              <a:rPr lang="en-US" sz="2400" b="0" dirty="0" smtClean="0">
                <a:latin typeface="Times New Roman" panose="02020603050405020304" pitchFamily="18" charset="0"/>
                <a:cs typeface="Times New Roman" panose="02020603050405020304" pitchFamily="18" charset="0"/>
              </a:rPr>
              <a:t>	“</a:t>
            </a:r>
            <a:r>
              <a:rPr lang="en-US" sz="2400" b="0" dirty="0">
                <a:latin typeface="Times New Roman" panose="02020603050405020304" pitchFamily="18" charset="0"/>
                <a:cs typeface="Times New Roman" panose="02020603050405020304" pitchFamily="18" charset="0"/>
              </a:rPr>
              <a:t>I don’t want to change my sinful behavior</a:t>
            </a:r>
            <a:r>
              <a:rPr lang="en-US" sz="2400" b="0" dirty="0" smtClean="0">
                <a:latin typeface="Times New Roman" panose="02020603050405020304" pitchFamily="18" charset="0"/>
                <a:cs typeface="Times New Roman" panose="02020603050405020304" pitchFamily="18" charset="0"/>
              </a:rPr>
              <a:t>”</a:t>
            </a:r>
          </a:p>
          <a:p>
            <a:pPr lvl="1" indent="0">
              <a:buNone/>
            </a:pPr>
            <a:r>
              <a:rPr lang="en-US" sz="2400" b="0" dirty="0" smtClean="0">
                <a:latin typeface="Times New Roman" panose="02020603050405020304" pitchFamily="18" charset="0"/>
                <a:cs typeface="Times New Roman" panose="02020603050405020304" pitchFamily="18" charset="0"/>
              </a:rPr>
              <a:t>	“</a:t>
            </a:r>
            <a:r>
              <a:rPr lang="en-US" sz="2400" b="0" dirty="0">
                <a:latin typeface="Times New Roman" panose="02020603050405020304" pitchFamily="18" charset="0"/>
                <a:cs typeface="Times New Roman" panose="02020603050405020304" pitchFamily="18" charset="0"/>
              </a:rPr>
              <a:t>I don’t care if I’m sinning”  </a:t>
            </a:r>
            <a:endParaRPr lang="en-US" sz="2400" b="0" dirty="0" smtClean="0">
              <a:latin typeface="Times New Roman" panose="02020603050405020304" pitchFamily="18" charset="0"/>
              <a:cs typeface="Times New Roman" panose="02020603050405020304" pitchFamily="18" charset="0"/>
            </a:endParaRPr>
          </a:p>
          <a:p>
            <a:pPr lvl="1" indent="0">
              <a:buNone/>
            </a:pPr>
            <a:r>
              <a:rPr lang="en-US" sz="2400" b="0" dirty="0" smtClean="0">
                <a:latin typeface="Times New Roman" panose="02020603050405020304" pitchFamily="18" charset="0"/>
                <a:cs typeface="Times New Roman" panose="02020603050405020304" pitchFamily="18" charset="0"/>
              </a:rPr>
              <a:t>	“</a:t>
            </a:r>
            <a:r>
              <a:rPr lang="en-US" sz="2400" b="0" dirty="0">
                <a:latin typeface="Times New Roman" panose="02020603050405020304" pitchFamily="18" charset="0"/>
                <a:cs typeface="Times New Roman" panose="02020603050405020304" pitchFamily="18" charset="0"/>
              </a:rPr>
              <a:t>I will not repent, ask forgiveness, and forsake my </a:t>
            </a:r>
            <a:r>
              <a:rPr lang="en-US" sz="2400" b="0" dirty="0" smtClean="0">
                <a:latin typeface="Times New Roman" panose="02020603050405020304" pitchFamily="18" charset="0"/>
                <a:cs typeface="Times New Roman" panose="02020603050405020304" pitchFamily="18" charset="0"/>
              </a:rPr>
              <a:t>	sin</a:t>
            </a:r>
            <a:r>
              <a:rPr lang="en-US" sz="2400" b="0" dirty="0">
                <a:latin typeface="Times New Roman" panose="02020603050405020304" pitchFamily="18" charset="0"/>
                <a:cs typeface="Times New Roman" panose="02020603050405020304" pitchFamily="18" charset="0"/>
              </a:rPr>
              <a:t>”</a:t>
            </a:r>
          </a:p>
          <a:p>
            <a:endParaRPr lang="en-US" sz="2400" dirty="0" smtClean="0"/>
          </a:p>
        </p:txBody>
      </p:sp>
    </p:spTree>
    <p:extLst>
      <p:ext uri="{BB962C8B-B14F-4D97-AF65-F5344CB8AC3E}">
        <p14:creationId xmlns:p14="http://schemas.microsoft.com/office/powerpoint/2010/main" val="143920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533718"/>
          </a:xfrm>
        </p:spPr>
        <p:txBody>
          <a:bodyPr>
            <a:normAutofit/>
          </a:bodyPr>
          <a:lstStyle/>
          <a:p>
            <a:r>
              <a:rPr lang="en-US" sz="2800" b="1" dirty="0">
                <a:latin typeface="Consolas" panose="020B0609020204030204" pitchFamily="49" charset="0"/>
                <a:ea typeface="Bisitun" panose="02000000000000000000" pitchFamily="2" charset="0"/>
              </a:rPr>
              <a:t>8</a:t>
            </a:r>
            <a:r>
              <a:rPr lang="en-US" sz="2800" b="1" dirty="0" smtClean="0">
                <a:latin typeface="Consolas" panose="020B0609020204030204" pitchFamily="49" charset="0"/>
                <a:ea typeface="Bisitun" panose="02000000000000000000" pitchFamily="2" charset="0"/>
              </a:rPr>
              <a:t> </a:t>
            </a:r>
            <a:r>
              <a:rPr lang="en-US" sz="2800" b="1" dirty="0" smtClean="0">
                <a:latin typeface="Consolas" panose="020B0609020204030204" pitchFamily="49" charset="0"/>
                <a:ea typeface="Bisitun" panose="02000000000000000000" pitchFamily="2" charset="0"/>
              </a:rPr>
              <a:t>Questions about Church Discipline</a:t>
            </a:r>
            <a:endParaRPr lang="en-US" sz="2800" b="1" dirty="0">
              <a:latin typeface="Consolas" panose="020B0609020204030204" pitchFamily="49" charset="0"/>
              <a:ea typeface="Bisitun" panose="02000000000000000000" pitchFamily="2" charset="0"/>
            </a:endParaRPr>
          </a:p>
        </p:txBody>
      </p:sp>
      <p:sp>
        <p:nvSpPr>
          <p:cNvPr id="3" name="Content Placeholder 2"/>
          <p:cNvSpPr>
            <a:spLocks noGrp="1"/>
          </p:cNvSpPr>
          <p:nvPr>
            <p:ph idx="1"/>
          </p:nvPr>
        </p:nvSpPr>
        <p:spPr>
          <a:xfrm>
            <a:off x="457200" y="838200"/>
            <a:ext cx="8382000" cy="6019800"/>
          </a:xfrm>
        </p:spPr>
        <p:txBody>
          <a:bodyPr>
            <a:normAutofit fontScale="92500" lnSpcReduction="20000"/>
          </a:bodyPr>
          <a:lstStyle/>
          <a:p>
            <a:r>
              <a:rPr lang="en-US" sz="2400" dirty="0" smtClean="0"/>
              <a:t>Question </a:t>
            </a:r>
            <a:r>
              <a:rPr lang="en-US" sz="2400" dirty="0" smtClean="0"/>
              <a:t>3: </a:t>
            </a:r>
            <a:r>
              <a:rPr lang="en-US" sz="2400" dirty="0" smtClean="0"/>
              <a:t>How should church discipline be done?</a:t>
            </a:r>
          </a:p>
          <a:p>
            <a:r>
              <a:rPr lang="en-US" sz="2400" dirty="0" smtClean="0">
                <a:solidFill>
                  <a:srgbClr val="0070C0"/>
                </a:solidFill>
              </a:rPr>
              <a:t>2 Procedures for Excommunication</a:t>
            </a:r>
            <a:endParaRPr lang="en-US" sz="2400" dirty="0">
              <a:solidFill>
                <a:srgbClr val="0070C0"/>
              </a:solidFill>
            </a:endParaRPr>
          </a:p>
          <a:p>
            <a:pPr marL="685800" lvl="0" indent="-457200">
              <a:buFont typeface="+mj-lt"/>
              <a:buAutoNum type="arabicPeriod"/>
            </a:pPr>
            <a:r>
              <a:rPr lang="en-US" sz="2400" dirty="0">
                <a:latin typeface="Times New Roman" panose="02020603050405020304" pitchFamily="18" charset="0"/>
                <a:cs typeface="Times New Roman" panose="02020603050405020304" pitchFamily="18" charset="0"/>
              </a:rPr>
              <a:t>Excommunicate </a:t>
            </a:r>
            <a:r>
              <a:rPr lang="en-US" sz="2400" dirty="0" smtClean="0">
                <a:latin typeface="Times New Roman" panose="02020603050405020304" pitchFamily="18" charset="0"/>
                <a:cs typeface="Times New Roman" panose="02020603050405020304" pitchFamily="18" charset="0"/>
              </a:rPr>
              <a:t>an unrepentant </a:t>
            </a:r>
            <a:r>
              <a:rPr lang="en-US" sz="2400" dirty="0">
                <a:latin typeface="Times New Roman" panose="02020603050405020304" pitchFamily="18" charset="0"/>
                <a:cs typeface="Times New Roman" panose="02020603050405020304" pitchFamily="18" charset="0"/>
              </a:rPr>
              <a:t>sinning member swiftly for sin that is bold and shameless before God.</a:t>
            </a:r>
          </a:p>
          <a:p>
            <a:endParaRPr lang="en-US" sz="2400" b="0" dirty="0"/>
          </a:p>
          <a:p>
            <a:r>
              <a:rPr lang="en-US" sz="2400" b="0" dirty="0">
                <a:latin typeface="Times New Roman" panose="02020603050405020304" pitchFamily="18" charset="0"/>
                <a:cs typeface="Times New Roman" panose="02020603050405020304" pitchFamily="18" charset="0"/>
              </a:rPr>
              <a:t>1 Corinthians 5:2 (ESV) — It is actually reported that there is sexual immorality among you, and of a kind that is not tolerated even among pagans, for a man has his father’s </a:t>
            </a:r>
            <a:r>
              <a:rPr lang="en-US" sz="2400" b="0" dirty="0" smtClean="0">
                <a:latin typeface="Times New Roman" panose="02020603050405020304" pitchFamily="18" charset="0"/>
                <a:cs typeface="Times New Roman" panose="02020603050405020304" pitchFamily="18" charset="0"/>
              </a:rPr>
              <a:t>wife. 2 </a:t>
            </a:r>
            <a:r>
              <a:rPr lang="en-US" sz="2400" b="0" dirty="0">
                <a:latin typeface="Times New Roman" panose="02020603050405020304" pitchFamily="18" charset="0"/>
                <a:cs typeface="Times New Roman" panose="02020603050405020304" pitchFamily="18" charset="0"/>
              </a:rPr>
              <a:t>And you are arrogant! Ought you not rather to mourn? </a:t>
            </a:r>
            <a:r>
              <a:rPr lang="en-US" sz="2400" dirty="0">
                <a:latin typeface="Times New Roman" panose="02020603050405020304" pitchFamily="18" charset="0"/>
                <a:cs typeface="Times New Roman" panose="02020603050405020304" pitchFamily="18" charset="0"/>
              </a:rPr>
              <a:t>Let him who has done this be removed from among you.</a:t>
            </a:r>
            <a:r>
              <a:rPr lang="en-US" sz="2400" b="0" dirty="0">
                <a:latin typeface="Times New Roman" panose="02020603050405020304" pitchFamily="18" charset="0"/>
                <a:cs typeface="Times New Roman" panose="02020603050405020304" pitchFamily="18" charset="0"/>
              </a:rPr>
              <a:t> </a:t>
            </a:r>
          </a:p>
          <a:p>
            <a:r>
              <a:rPr lang="en-US" sz="2400" b="0" dirty="0">
                <a:latin typeface="Times New Roman" panose="02020603050405020304" pitchFamily="18" charset="0"/>
                <a:cs typeface="Times New Roman" panose="02020603050405020304" pitchFamily="18" charset="0"/>
              </a:rPr>
              <a:t>1 Corinthians 5:4–5 (ESV) — 4 When you are assembled in the name of the Lord Jesus and my spirit is present, with the power of our Lord Jesus, 5 you are to deliver this man to Satan for the destruction of the flesh, </a:t>
            </a:r>
            <a:r>
              <a:rPr lang="en-US" sz="2400" dirty="0">
                <a:latin typeface="Times New Roman" panose="02020603050405020304" pitchFamily="18" charset="0"/>
                <a:cs typeface="Times New Roman" panose="02020603050405020304" pitchFamily="18" charset="0"/>
              </a:rPr>
              <a:t>so that his spirit may be saved in the day of the Lord.</a:t>
            </a:r>
            <a:r>
              <a:rPr lang="en-US" sz="2400" b="0" dirty="0">
                <a:latin typeface="Times New Roman" panose="02020603050405020304" pitchFamily="18" charset="0"/>
                <a:cs typeface="Times New Roman" panose="02020603050405020304" pitchFamily="18" charset="0"/>
              </a:rPr>
              <a:t> </a:t>
            </a:r>
          </a:p>
          <a:p>
            <a:r>
              <a:rPr lang="en-US" sz="2400" b="0" dirty="0">
                <a:latin typeface="Times New Roman" panose="02020603050405020304" pitchFamily="18" charset="0"/>
                <a:cs typeface="Times New Roman" panose="02020603050405020304" pitchFamily="18" charset="0"/>
              </a:rPr>
              <a:t>1 Corinthians 5:12–13 (ESV) — 12 For what have I to do with judging outsiders? Is it not those inside the church whom you are to judge? 13 God judges those outside. </a:t>
            </a:r>
            <a:r>
              <a:rPr lang="en-US" sz="2400" dirty="0">
                <a:latin typeface="Times New Roman" panose="02020603050405020304" pitchFamily="18" charset="0"/>
                <a:cs typeface="Times New Roman" panose="02020603050405020304" pitchFamily="18" charset="0"/>
              </a:rPr>
              <a:t>“Purge the evil person from among you.” </a:t>
            </a:r>
          </a:p>
          <a:p>
            <a:endParaRPr lang="en-US" sz="2400" b="0" dirty="0" smtClean="0"/>
          </a:p>
          <a:p>
            <a:endParaRPr lang="en-US" sz="2400" dirty="0" smtClean="0"/>
          </a:p>
        </p:txBody>
      </p:sp>
    </p:spTree>
    <p:extLst>
      <p:ext uri="{BB962C8B-B14F-4D97-AF65-F5344CB8AC3E}">
        <p14:creationId xmlns:p14="http://schemas.microsoft.com/office/powerpoint/2010/main" val="394135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533718"/>
          </a:xfrm>
        </p:spPr>
        <p:txBody>
          <a:bodyPr>
            <a:normAutofit/>
          </a:bodyPr>
          <a:lstStyle/>
          <a:p>
            <a:r>
              <a:rPr lang="en-US" sz="2800" b="1" dirty="0">
                <a:latin typeface="Consolas" panose="020B0609020204030204" pitchFamily="49" charset="0"/>
                <a:ea typeface="Bisitun" panose="02000000000000000000" pitchFamily="2" charset="0"/>
              </a:rPr>
              <a:t>8</a:t>
            </a:r>
            <a:r>
              <a:rPr lang="en-US" sz="2800" b="1" dirty="0" smtClean="0">
                <a:latin typeface="Consolas" panose="020B0609020204030204" pitchFamily="49" charset="0"/>
                <a:ea typeface="Bisitun" panose="02000000000000000000" pitchFamily="2" charset="0"/>
              </a:rPr>
              <a:t> </a:t>
            </a:r>
            <a:r>
              <a:rPr lang="en-US" sz="2800" b="1" dirty="0" smtClean="0">
                <a:latin typeface="Consolas" panose="020B0609020204030204" pitchFamily="49" charset="0"/>
                <a:ea typeface="Bisitun" panose="02000000000000000000" pitchFamily="2" charset="0"/>
              </a:rPr>
              <a:t>Questions about Church Discipline</a:t>
            </a:r>
            <a:endParaRPr lang="en-US" sz="2800" b="1" dirty="0">
              <a:latin typeface="Consolas" panose="020B0609020204030204" pitchFamily="49" charset="0"/>
              <a:ea typeface="Bisitun" panose="02000000000000000000" pitchFamily="2" charset="0"/>
            </a:endParaRPr>
          </a:p>
        </p:txBody>
      </p:sp>
      <p:sp>
        <p:nvSpPr>
          <p:cNvPr id="3" name="Content Placeholder 2"/>
          <p:cNvSpPr>
            <a:spLocks noGrp="1"/>
          </p:cNvSpPr>
          <p:nvPr>
            <p:ph idx="1"/>
          </p:nvPr>
        </p:nvSpPr>
        <p:spPr>
          <a:xfrm>
            <a:off x="457200" y="838200"/>
            <a:ext cx="8382000" cy="6019800"/>
          </a:xfrm>
        </p:spPr>
        <p:txBody>
          <a:bodyPr>
            <a:normAutofit/>
          </a:bodyPr>
          <a:lstStyle/>
          <a:p>
            <a:r>
              <a:rPr lang="en-US" sz="2200" dirty="0" smtClean="0"/>
              <a:t>Question </a:t>
            </a:r>
            <a:r>
              <a:rPr lang="en-US" sz="2200" dirty="0" smtClean="0"/>
              <a:t>3: </a:t>
            </a:r>
            <a:r>
              <a:rPr lang="en-US" sz="2200" dirty="0" smtClean="0"/>
              <a:t>How should church discipline be done?</a:t>
            </a:r>
          </a:p>
          <a:p>
            <a:r>
              <a:rPr lang="en-US" sz="2200" dirty="0" smtClean="0">
                <a:solidFill>
                  <a:srgbClr val="0070C0"/>
                </a:solidFill>
              </a:rPr>
              <a:t>2 Procedures for Excommunication</a:t>
            </a:r>
            <a:endParaRPr lang="en-US" sz="2200" dirty="0">
              <a:solidFill>
                <a:srgbClr val="0070C0"/>
              </a:solidFill>
            </a:endParaRPr>
          </a:p>
          <a:p>
            <a:pPr marL="685800" lvl="0" indent="-457200">
              <a:buFont typeface="+mj-lt"/>
              <a:buAutoNum type="arabicPeriod" startAt="2"/>
            </a:pPr>
            <a:r>
              <a:rPr lang="en-US" sz="2400" dirty="0">
                <a:latin typeface="Times New Roman" panose="02020603050405020304" pitchFamily="18" charset="0"/>
                <a:cs typeface="Times New Roman" panose="02020603050405020304" pitchFamily="18" charset="0"/>
              </a:rPr>
              <a:t>Excommunicate an unrepentant sinning member after a timely process of calling him or her to repent and forsake sin. </a:t>
            </a:r>
            <a:endParaRPr lang="en-US" sz="2400" b="0" dirty="0">
              <a:latin typeface="Times New Roman" panose="02020603050405020304" pitchFamily="18" charset="0"/>
              <a:cs typeface="Times New Roman" panose="02020603050405020304" pitchFamily="18" charset="0"/>
            </a:endParaRPr>
          </a:p>
          <a:p>
            <a:r>
              <a:rPr lang="en-US" sz="2200" b="0" dirty="0">
                <a:latin typeface="Times New Roman" panose="02020603050405020304" pitchFamily="18" charset="0"/>
                <a:cs typeface="Times New Roman" panose="02020603050405020304" pitchFamily="18" charset="0"/>
              </a:rPr>
              <a:t>Matthew 18:15–20 (ESV) — </a:t>
            </a:r>
            <a:r>
              <a:rPr lang="en-US" sz="2200" b="0" dirty="0" smtClean="0">
                <a:latin typeface="Times New Roman" panose="02020603050405020304" pitchFamily="18" charset="0"/>
                <a:cs typeface="Times New Roman" panose="02020603050405020304" pitchFamily="18" charset="0"/>
              </a:rPr>
              <a:t>“If </a:t>
            </a:r>
            <a:r>
              <a:rPr lang="en-US" sz="2200" b="0" dirty="0">
                <a:latin typeface="Times New Roman" panose="02020603050405020304" pitchFamily="18" charset="0"/>
                <a:cs typeface="Times New Roman" panose="02020603050405020304" pitchFamily="18" charset="0"/>
              </a:rPr>
              <a:t>your brother sins against you, go and tell him his fault, between you and him alone. If he listens to you, you have gained your brother. 16 But if he does not listen, take one or two others along with you, that every charge may be established by the evidence of two or three witnesses. 17 If he refuses to listen to them, tell it to the church. And if he refuses to listen even to the church, let him be to you as a Gentile and a tax collector. 18 Truly, I say to you, whatever you bind on earth shall be bound in heaven, and whatever you loose on earth shall be loosed in heaven. </a:t>
            </a:r>
          </a:p>
          <a:p>
            <a:endParaRPr lang="en-US" sz="2400" b="0" dirty="0" smtClean="0"/>
          </a:p>
          <a:p>
            <a:endParaRPr lang="en-US" sz="2400" dirty="0" smtClean="0"/>
          </a:p>
        </p:txBody>
      </p:sp>
    </p:spTree>
    <p:extLst>
      <p:ext uri="{BB962C8B-B14F-4D97-AF65-F5344CB8AC3E}">
        <p14:creationId xmlns:p14="http://schemas.microsoft.com/office/powerpoint/2010/main" val="3330680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533718"/>
          </a:xfrm>
        </p:spPr>
        <p:txBody>
          <a:bodyPr>
            <a:normAutofit/>
          </a:bodyPr>
          <a:lstStyle/>
          <a:p>
            <a:r>
              <a:rPr lang="en-US" sz="2800" b="1" dirty="0">
                <a:latin typeface="Consolas" panose="020B0609020204030204" pitchFamily="49" charset="0"/>
                <a:ea typeface="Bisitun" panose="02000000000000000000" pitchFamily="2" charset="0"/>
              </a:rPr>
              <a:t>8</a:t>
            </a:r>
            <a:r>
              <a:rPr lang="en-US" sz="2800" b="1" dirty="0" smtClean="0">
                <a:latin typeface="Consolas" panose="020B0609020204030204" pitchFamily="49" charset="0"/>
                <a:ea typeface="Bisitun" panose="02000000000000000000" pitchFamily="2" charset="0"/>
              </a:rPr>
              <a:t> </a:t>
            </a:r>
            <a:r>
              <a:rPr lang="en-US" sz="2800" b="1" dirty="0" smtClean="0">
                <a:latin typeface="Consolas" panose="020B0609020204030204" pitchFamily="49" charset="0"/>
                <a:ea typeface="Bisitun" panose="02000000000000000000" pitchFamily="2" charset="0"/>
              </a:rPr>
              <a:t>Questions about Church Discipline</a:t>
            </a:r>
            <a:endParaRPr lang="en-US" sz="2800" b="1" dirty="0">
              <a:latin typeface="Consolas" panose="020B0609020204030204" pitchFamily="49" charset="0"/>
              <a:ea typeface="Bisitun" panose="02000000000000000000" pitchFamily="2" charset="0"/>
            </a:endParaRPr>
          </a:p>
        </p:txBody>
      </p:sp>
      <p:sp>
        <p:nvSpPr>
          <p:cNvPr id="3" name="Content Placeholder 2"/>
          <p:cNvSpPr>
            <a:spLocks noGrp="1"/>
          </p:cNvSpPr>
          <p:nvPr>
            <p:ph idx="1"/>
          </p:nvPr>
        </p:nvSpPr>
        <p:spPr>
          <a:xfrm>
            <a:off x="457200" y="838200"/>
            <a:ext cx="8382000" cy="6019800"/>
          </a:xfrm>
        </p:spPr>
        <p:txBody>
          <a:bodyPr>
            <a:normAutofit/>
          </a:bodyPr>
          <a:lstStyle/>
          <a:p>
            <a:r>
              <a:rPr lang="en-US" sz="2200" dirty="0" smtClean="0"/>
              <a:t>Question </a:t>
            </a:r>
            <a:r>
              <a:rPr lang="en-US" sz="2200" dirty="0" smtClean="0"/>
              <a:t>3: </a:t>
            </a:r>
            <a:r>
              <a:rPr lang="en-US" sz="2200" dirty="0" smtClean="0"/>
              <a:t>How should church discipline be done?</a:t>
            </a:r>
          </a:p>
          <a:p>
            <a:r>
              <a:rPr lang="en-US" sz="2200" dirty="0" smtClean="0">
                <a:solidFill>
                  <a:srgbClr val="0070C0"/>
                </a:solidFill>
              </a:rPr>
              <a:t>2 Procedures for Excommunication</a:t>
            </a:r>
            <a:endParaRPr lang="en-US" sz="2200" dirty="0">
              <a:solidFill>
                <a:srgbClr val="0070C0"/>
              </a:solidFill>
            </a:endParaRPr>
          </a:p>
          <a:p>
            <a:pPr marL="685800" lvl="0" indent="-457200">
              <a:buFont typeface="+mj-lt"/>
              <a:buAutoNum type="arabicPeriod" startAt="2"/>
            </a:pPr>
            <a:r>
              <a:rPr lang="en-US" sz="2400" dirty="0">
                <a:latin typeface="Times New Roman" panose="02020603050405020304" pitchFamily="18" charset="0"/>
                <a:cs typeface="Times New Roman" panose="02020603050405020304" pitchFamily="18" charset="0"/>
              </a:rPr>
              <a:t>Excommunicate an unrepentant sinning member after a timely process of calling him or her to repent and forsake sin. </a:t>
            </a:r>
            <a:endParaRPr lang="en-US" sz="2400" b="0" dirty="0">
              <a:latin typeface="Times New Roman" panose="02020603050405020304" pitchFamily="18" charset="0"/>
              <a:cs typeface="Times New Roman" panose="02020603050405020304" pitchFamily="18" charset="0"/>
            </a:endParaRPr>
          </a:p>
          <a:p>
            <a:r>
              <a:rPr lang="en-US" dirty="0" smtClean="0"/>
              <a:t>	</a:t>
            </a:r>
            <a:r>
              <a:rPr lang="en-US" u="sng" dirty="0" smtClean="0">
                <a:solidFill>
                  <a:srgbClr val="FF0000"/>
                </a:solidFill>
              </a:rPr>
              <a:t>4 </a:t>
            </a:r>
            <a:r>
              <a:rPr lang="en-US" u="sng" dirty="0">
                <a:solidFill>
                  <a:srgbClr val="FF0000"/>
                </a:solidFill>
              </a:rPr>
              <a:t>Steps</a:t>
            </a:r>
            <a:endParaRPr lang="en-US" sz="1800" dirty="0">
              <a:solidFill>
                <a:srgbClr val="FF0000"/>
              </a:solidFill>
            </a:endParaRPr>
          </a:p>
          <a:p>
            <a:pPr marL="1265238" lvl="3" indent="-342900">
              <a:buFont typeface="+mj-lt"/>
              <a:buAutoNum type="arabicPeriod"/>
            </a:pPr>
            <a:r>
              <a:rPr lang="en-US" dirty="0">
                <a:solidFill>
                  <a:srgbClr val="FF0000"/>
                </a:solidFill>
              </a:rPr>
              <a:t>Go individually to the sinning brother. (15</a:t>
            </a:r>
            <a:r>
              <a:rPr lang="en-US" dirty="0" smtClean="0">
                <a:solidFill>
                  <a:srgbClr val="FF0000"/>
                </a:solidFill>
              </a:rPr>
              <a:t>)</a:t>
            </a:r>
          </a:p>
          <a:p>
            <a:pPr marL="1265238" lvl="3" indent="-342900">
              <a:buFont typeface="+mj-lt"/>
              <a:buAutoNum type="arabicPeriod"/>
            </a:pPr>
            <a:endParaRPr lang="en-US" sz="1600" dirty="0">
              <a:solidFill>
                <a:srgbClr val="FF0000"/>
              </a:solidFill>
            </a:endParaRPr>
          </a:p>
          <a:p>
            <a:pPr marL="1265238" lvl="3" indent="-342900">
              <a:buFont typeface="+mj-lt"/>
              <a:buAutoNum type="arabicPeriod"/>
            </a:pPr>
            <a:r>
              <a:rPr lang="en-US" dirty="0">
                <a:solidFill>
                  <a:srgbClr val="FF0000"/>
                </a:solidFill>
              </a:rPr>
              <a:t>If no repentance, Go as a small group (2 or 3) to the sinning brother. (16</a:t>
            </a:r>
            <a:r>
              <a:rPr lang="en-US" dirty="0" smtClean="0">
                <a:solidFill>
                  <a:srgbClr val="FF0000"/>
                </a:solidFill>
              </a:rPr>
              <a:t>)</a:t>
            </a:r>
          </a:p>
          <a:p>
            <a:pPr marL="1265238" lvl="3" indent="-342900">
              <a:buFont typeface="+mj-lt"/>
              <a:buAutoNum type="arabicPeriod"/>
            </a:pPr>
            <a:endParaRPr lang="en-US" sz="1600" dirty="0">
              <a:solidFill>
                <a:srgbClr val="FF0000"/>
              </a:solidFill>
            </a:endParaRPr>
          </a:p>
          <a:p>
            <a:pPr marL="1265238" lvl="3" indent="-342900">
              <a:buFont typeface="+mj-lt"/>
              <a:buAutoNum type="arabicPeriod"/>
            </a:pPr>
            <a:r>
              <a:rPr lang="en-US" dirty="0">
                <a:solidFill>
                  <a:srgbClr val="FF0000"/>
                </a:solidFill>
              </a:rPr>
              <a:t>If no repentance, Bring the matter to the church. (17</a:t>
            </a:r>
            <a:r>
              <a:rPr lang="en-US" dirty="0" smtClean="0">
                <a:solidFill>
                  <a:srgbClr val="FF0000"/>
                </a:solidFill>
              </a:rPr>
              <a:t>)</a:t>
            </a:r>
          </a:p>
          <a:p>
            <a:pPr marL="1265238" lvl="3" indent="-342900">
              <a:buFont typeface="+mj-lt"/>
              <a:buAutoNum type="arabicPeriod"/>
            </a:pPr>
            <a:endParaRPr lang="en-US" sz="1600" dirty="0">
              <a:solidFill>
                <a:srgbClr val="FF0000"/>
              </a:solidFill>
            </a:endParaRPr>
          </a:p>
          <a:p>
            <a:pPr marL="1265238" lvl="3" indent="-342900">
              <a:buFont typeface="+mj-lt"/>
              <a:buAutoNum type="arabicPeriod"/>
            </a:pPr>
            <a:r>
              <a:rPr lang="en-US" dirty="0">
                <a:solidFill>
                  <a:srgbClr val="FF0000"/>
                </a:solidFill>
              </a:rPr>
              <a:t>If no repentance, Excommunicate the unrepentant sinning brother from among the church. (17)</a:t>
            </a:r>
            <a:endParaRPr lang="en-US" sz="1600" dirty="0">
              <a:solidFill>
                <a:srgbClr val="FF0000"/>
              </a:solidFill>
            </a:endParaRPr>
          </a:p>
          <a:p>
            <a:endParaRPr lang="en-US" sz="2400" b="0" dirty="0" smtClean="0"/>
          </a:p>
          <a:p>
            <a:endParaRPr lang="en-US" sz="2400" dirty="0" smtClean="0"/>
          </a:p>
        </p:txBody>
      </p:sp>
    </p:spTree>
    <p:extLst>
      <p:ext uri="{BB962C8B-B14F-4D97-AF65-F5344CB8AC3E}">
        <p14:creationId xmlns:p14="http://schemas.microsoft.com/office/powerpoint/2010/main" val="309866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500"/>
                                        <p:tgtEl>
                                          <p:spTgt spid="3">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533718"/>
          </a:xfrm>
        </p:spPr>
        <p:txBody>
          <a:bodyPr>
            <a:normAutofit/>
          </a:bodyPr>
          <a:lstStyle/>
          <a:p>
            <a:r>
              <a:rPr lang="en-US" sz="2800" b="1" dirty="0">
                <a:latin typeface="Consolas" panose="020B0609020204030204" pitchFamily="49" charset="0"/>
                <a:ea typeface="Bisitun" panose="02000000000000000000" pitchFamily="2" charset="0"/>
              </a:rPr>
              <a:t>8</a:t>
            </a:r>
            <a:r>
              <a:rPr lang="en-US" sz="2800" b="1" dirty="0" smtClean="0">
                <a:latin typeface="Consolas" panose="020B0609020204030204" pitchFamily="49" charset="0"/>
                <a:ea typeface="Bisitun" panose="02000000000000000000" pitchFamily="2" charset="0"/>
              </a:rPr>
              <a:t> </a:t>
            </a:r>
            <a:r>
              <a:rPr lang="en-US" sz="2800" b="1" dirty="0" smtClean="0">
                <a:latin typeface="Consolas" panose="020B0609020204030204" pitchFamily="49" charset="0"/>
                <a:ea typeface="Bisitun" panose="02000000000000000000" pitchFamily="2" charset="0"/>
              </a:rPr>
              <a:t>Questions about Church Discipline</a:t>
            </a:r>
            <a:endParaRPr lang="en-US" sz="2800" b="1" dirty="0">
              <a:latin typeface="Consolas" panose="020B0609020204030204" pitchFamily="49" charset="0"/>
              <a:ea typeface="Bisitun" panose="02000000000000000000" pitchFamily="2" charset="0"/>
            </a:endParaRPr>
          </a:p>
        </p:txBody>
      </p:sp>
      <p:sp>
        <p:nvSpPr>
          <p:cNvPr id="3" name="Content Placeholder 2"/>
          <p:cNvSpPr>
            <a:spLocks noGrp="1"/>
          </p:cNvSpPr>
          <p:nvPr>
            <p:ph idx="1"/>
          </p:nvPr>
        </p:nvSpPr>
        <p:spPr>
          <a:xfrm>
            <a:off x="457200" y="838200"/>
            <a:ext cx="8382000" cy="6019800"/>
          </a:xfrm>
        </p:spPr>
        <p:txBody>
          <a:bodyPr>
            <a:normAutofit/>
          </a:bodyPr>
          <a:lstStyle/>
          <a:p>
            <a:r>
              <a:rPr lang="en-US" sz="2200" dirty="0" smtClean="0"/>
              <a:t>Question </a:t>
            </a:r>
            <a:r>
              <a:rPr lang="en-US" sz="2200" dirty="0" smtClean="0"/>
              <a:t>3: </a:t>
            </a:r>
            <a:r>
              <a:rPr lang="en-US" sz="2200" dirty="0" smtClean="0"/>
              <a:t>How should church discipline be done?</a:t>
            </a:r>
          </a:p>
          <a:p>
            <a:r>
              <a:rPr lang="en-US" sz="2200" dirty="0" smtClean="0">
                <a:solidFill>
                  <a:srgbClr val="0070C0"/>
                </a:solidFill>
              </a:rPr>
              <a:t>2 Procedures for Excommunication</a:t>
            </a:r>
            <a:endParaRPr lang="en-US" sz="2200" dirty="0">
              <a:solidFill>
                <a:srgbClr val="0070C0"/>
              </a:solidFill>
            </a:endParaRPr>
          </a:p>
          <a:p>
            <a:pPr marL="685800" lvl="0" indent="-457200">
              <a:buFont typeface="+mj-lt"/>
              <a:buAutoNum type="arabicPeriod" startAt="2"/>
            </a:pPr>
            <a:r>
              <a:rPr lang="en-US" sz="2400" dirty="0">
                <a:latin typeface="Times New Roman" panose="02020603050405020304" pitchFamily="18" charset="0"/>
                <a:cs typeface="Times New Roman" panose="02020603050405020304" pitchFamily="18" charset="0"/>
              </a:rPr>
              <a:t>Excommunicate an unrepentant sinning member after a timely process of calling him or her to repent and forsake sin. </a:t>
            </a:r>
            <a:endParaRPr lang="en-US" sz="2400" b="0" dirty="0">
              <a:latin typeface="Times New Roman" panose="02020603050405020304" pitchFamily="18" charset="0"/>
              <a:cs typeface="Times New Roman" panose="02020603050405020304" pitchFamily="18" charset="0"/>
            </a:endParaRPr>
          </a:p>
          <a:p>
            <a:endParaRPr lang="en-US" sz="2400" b="0" dirty="0" smtClean="0"/>
          </a:p>
          <a:p>
            <a:pPr marL="685800"/>
            <a:r>
              <a:rPr lang="en-US" sz="2400" dirty="0"/>
              <a:t>* Important:  </a:t>
            </a:r>
            <a:r>
              <a:rPr lang="en-US" sz="2400" b="0" dirty="0"/>
              <a:t>Jesus is concerned about keeping the knowledge of somebody’s sin to as small of a group as he can.  But he is also willing to widen the knowledge of an individual’s sin so that more brothers in Christ will call the sinning brother to repent.</a:t>
            </a:r>
          </a:p>
          <a:p>
            <a:endParaRPr lang="en-US" sz="2400" b="0" dirty="0" smtClean="0"/>
          </a:p>
          <a:p>
            <a:endParaRPr lang="en-US" sz="2400" dirty="0" smtClean="0"/>
          </a:p>
        </p:txBody>
      </p:sp>
    </p:spTree>
    <p:extLst>
      <p:ext uri="{BB962C8B-B14F-4D97-AF65-F5344CB8AC3E}">
        <p14:creationId xmlns:p14="http://schemas.microsoft.com/office/powerpoint/2010/main" val="331636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533718"/>
          </a:xfrm>
        </p:spPr>
        <p:txBody>
          <a:bodyPr>
            <a:normAutofit/>
          </a:bodyPr>
          <a:lstStyle/>
          <a:p>
            <a:r>
              <a:rPr lang="en-US" sz="2800" b="1" dirty="0">
                <a:latin typeface="Consolas" panose="020B0609020204030204" pitchFamily="49" charset="0"/>
                <a:ea typeface="Bisitun" panose="02000000000000000000" pitchFamily="2" charset="0"/>
              </a:rPr>
              <a:t>8</a:t>
            </a:r>
            <a:r>
              <a:rPr lang="en-US" sz="2800" b="1" dirty="0" smtClean="0">
                <a:latin typeface="Consolas" panose="020B0609020204030204" pitchFamily="49" charset="0"/>
                <a:ea typeface="Bisitun" panose="02000000000000000000" pitchFamily="2" charset="0"/>
              </a:rPr>
              <a:t> </a:t>
            </a:r>
            <a:r>
              <a:rPr lang="en-US" sz="2800" b="1" dirty="0" smtClean="0">
                <a:latin typeface="Consolas" panose="020B0609020204030204" pitchFamily="49" charset="0"/>
                <a:ea typeface="Bisitun" panose="02000000000000000000" pitchFamily="2" charset="0"/>
              </a:rPr>
              <a:t>Questions about Church Discipline</a:t>
            </a:r>
            <a:endParaRPr lang="en-US" sz="2800" b="1" dirty="0">
              <a:latin typeface="Consolas" panose="020B0609020204030204" pitchFamily="49" charset="0"/>
              <a:ea typeface="Bisitun" panose="02000000000000000000" pitchFamily="2" charset="0"/>
            </a:endParaRPr>
          </a:p>
        </p:txBody>
      </p:sp>
      <p:sp>
        <p:nvSpPr>
          <p:cNvPr id="3" name="Content Placeholder 2"/>
          <p:cNvSpPr>
            <a:spLocks noGrp="1"/>
          </p:cNvSpPr>
          <p:nvPr>
            <p:ph idx="1"/>
          </p:nvPr>
        </p:nvSpPr>
        <p:spPr>
          <a:xfrm>
            <a:off x="457200" y="838200"/>
            <a:ext cx="8382000" cy="6019800"/>
          </a:xfrm>
        </p:spPr>
        <p:txBody>
          <a:bodyPr>
            <a:normAutofit/>
          </a:bodyPr>
          <a:lstStyle/>
          <a:p>
            <a:r>
              <a:rPr lang="en-US" sz="2200" dirty="0" smtClean="0"/>
              <a:t>Question </a:t>
            </a:r>
            <a:r>
              <a:rPr lang="en-US" sz="2200" dirty="0" smtClean="0"/>
              <a:t>4: </a:t>
            </a:r>
            <a:r>
              <a:rPr lang="en-US" sz="2200" dirty="0" smtClean="0"/>
              <a:t>Why should church discipline be done?</a:t>
            </a:r>
          </a:p>
          <a:p>
            <a:r>
              <a:rPr lang="en-US" sz="2200" dirty="0" smtClean="0">
                <a:solidFill>
                  <a:srgbClr val="0070C0"/>
                </a:solidFill>
              </a:rPr>
              <a:t>It should be done for the sake of:</a:t>
            </a:r>
          </a:p>
          <a:p>
            <a:endParaRPr lang="en-US" sz="2200" dirty="0">
              <a:solidFill>
                <a:srgbClr val="0070C0"/>
              </a:solidFill>
            </a:endParaRPr>
          </a:p>
          <a:p>
            <a:pPr marL="688975" indent="-342900">
              <a:buFont typeface="Arial" panose="020B0604020202020204" pitchFamily="34" charset="0"/>
              <a:buChar char="•"/>
            </a:pPr>
            <a:r>
              <a:rPr lang="en-US" sz="2400" b="0" dirty="0" smtClean="0"/>
              <a:t>The unrepentant individual</a:t>
            </a:r>
          </a:p>
          <a:p>
            <a:pPr marL="688975" indent="-342900">
              <a:buFont typeface="Arial" panose="020B0604020202020204" pitchFamily="34" charset="0"/>
              <a:buChar char="•"/>
            </a:pPr>
            <a:endParaRPr lang="en-US" sz="2400" b="0" dirty="0" smtClean="0"/>
          </a:p>
          <a:p>
            <a:pPr marL="688975" indent="-342900">
              <a:buFont typeface="Arial" panose="020B0604020202020204" pitchFamily="34" charset="0"/>
              <a:buChar char="•"/>
            </a:pPr>
            <a:r>
              <a:rPr lang="en-US" sz="2400" b="0" dirty="0" smtClean="0"/>
              <a:t>The congregation</a:t>
            </a:r>
          </a:p>
          <a:p>
            <a:pPr marL="688975" indent="-342900">
              <a:buFont typeface="Arial" panose="020B0604020202020204" pitchFamily="34" charset="0"/>
              <a:buChar char="•"/>
            </a:pPr>
            <a:endParaRPr lang="en-US" sz="2400" b="0" dirty="0" smtClean="0"/>
          </a:p>
          <a:p>
            <a:pPr marL="688975" indent="-342900">
              <a:buFont typeface="Arial" panose="020B0604020202020204" pitchFamily="34" charset="0"/>
              <a:buChar char="•"/>
            </a:pPr>
            <a:r>
              <a:rPr lang="en-US" sz="2400" b="0" dirty="0" smtClean="0"/>
              <a:t>The non-Christian neighbor</a:t>
            </a:r>
          </a:p>
          <a:p>
            <a:pPr marL="688975" indent="-342900">
              <a:buFont typeface="Arial" panose="020B0604020202020204" pitchFamily="34" charset="0"/>
              <a:buChar char="•"/>
            </a:pPr>
            <a:endParaRPr lang="en-US" sz="2400" b="0" dirty="0" smtClean="0"/>
          </a:p>
          <a:p>
            <a:pPr marL="688975" indent="-342900">
              <a:buFont typeface="Arial" panose="020B0604020202020204" pitchFamily="34" charset="0"/>
              <a:buChar char="•"/>
            </a:pPr>
            <a:r>
              <a:rPr lang="en-US" sz="2400" b="0" dirty="0" smtClean="0"/>
              <a:t>The Name of Christ</a:t>
            </a:r>
          </a:p>
          <a:p>
            <a:endParaRPr lang="en-US" sz="2400" dirty="0" smtClean="0"/>
          </a:p>
        </p:txBody>
      </p:sp>
    </p:spTree>
    <p:extLst>
      <p:ext uri="{BB962C8B-B14F-4D97-AF65-F5344CB8AC3E}">
        <p14:creationId xmlns:p14="http://schemas.microsoft.com/office/powerpoint/2010/main" val="794441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533718"/>
          </a:xfrm>
        </p:spPr>
        <p:txBody>
          <a:bodyPr>
            <a:normAutofit/>
          </a:bodyPr>
          <a:lstStyle/>
          <a:p>
            <a:r>
              <a:rPr lang="en-US" sz="2800" b="1" dirty="0">
                <a:latin typeface="Consolas" panose="020B0609020204030204" pitchFamily="49" charset="0"/>
                <a:ea typeface="Bisitun" panose="02000000000000000000" pitchFamily="2" charset="0"/>
              </a:rPr>
              <a:t>8</a:t>
            </a:r>
            <a:r>
              <a:rPr lang="en-US" sz="2800" b="1" dirty="0" smtClean="0">
                <a:latin typeface="Consolas" panose="020B0609020204030204" pitchFamily="49" charset="0"/>
                <a:ea typeface="Bisitun" panose="02000000000000000000" pitchFamily="2" charset="0"/>
              </a:rPr>
              <a:t> </a:t>
            </a:r>
            <a:r>
              <a:rPr lang="en-US" sz="2800" b="1" dirty="0" smtClean="0">
                <a:latin typeface="Consolas" panose="020B0609020204030204" pitchFamily="49" charset="0"/>
                <a:ea typeface="Bisitun" panose="02000000000000000000" pitchFamily="2" charset="0"/>
              </a:rPr>
              <a:t>Questions about Church Discipline</a:t>
            </a:r>
            <a:endParaRPr lang="en-US" sz="2800" b="1" dirty="0">
              <a:latin typeface="Consolas" panose="020B0609020204030204" pitchFamily="49" charset="0"/>
              <a:ea typeface="Bisitun" panose="02000000000000000000" pitchFamily="2" charset="0"/>
            </a:endParaRPr>
          </a:p>
        </p:txBody>
      </p:sp>
      <p:sp>
        <p:nvSpPr>
          <p:cNvPr id="3" name="Content Placeholder 2"/>
          <p:cNvSpPr>
            <a:spLocks noGrp="1"/>
          </p:cNvSpPr>
          <p:nvPr>
            <p:ph idx="1"/>
          </p:nvPr>
        </p:nvSpPr>
        <p:spPr>
          <a:xfrm>
            <a:off x="457200" y="838200"/>
            <a:ext cx="8382000" cy="6019800"/>
          </a:xfrm>
        </p:spPr>
        <p:txBody>
          <a:bodyPr>
            <a:normAutofit/>
          </a:bodyPr>
          <a:lstStyle/>
          <a:p>
            <a:r>
              <a:rPr lang="en-US" sz="2200" dirty="0" smtClean="0"/>
              <a:t>Question </a:t>
            </a:r>
            <a:r>
              <a:rPr lang="en-US" sz="2200" dirty="0" smtClean="0"/>
              <a:t>5: </a:t>
            </a:r>
            <a:r>
              <a:rPr lang="en-US" sz="2200" dirty="0" smtClean="0"/>
              <a:t>Which sins require church discipline?</a:t>
            </a:r>
          </a:p>
          <a:p>
            <a:r>
              <a:rPr lang="en-US" sz="2200" dirty="0" smtClean="0">
                <a:solidFill>
                  <a:srgbClr val="0070C0"/>
                </a:solidFill>
              </a:rPr>
              <a:t>2 Qualifications</a:t>
            </a:r>
          </a:p>
          <a:p>
            <a:endParaRPr lang="en-US" sz="2200" dirty="0">
              <a:solidFill>
                <a:srgbClr val="0070C0"/>
              </a:solidFill>
            </a:endParaRPr>
          </a:p>
          <a:p>
            <a:pPr marL="860425" indent="-514350">
              <a:buFont typeface="+mj-lt"/>
              <a:buAutoNum type="arabicPeriod"/>
            </a:pPr>
            <a:r>
              <a:rPr lang="en-US" sz="2800" b="0" dirty="0" smtClean="0"/>
              <a:t>The sin must have an outward manifestation.</a:t>
            </a:r>
          </a:p>
          <a:p>
            <a:pPr marL="346075"/>
            <a:endParaRPr lang="en-US" sz="2800" b="0" dirty="0"/>
          </a:p>
          <a:p>
            <a:pPr marL="346075"/>
            <a:endParaRPr lang="en-US" sz="2800" b="0" dirty="0" smtClean="0"/>
          </a:p>
          <a:p>
            <a:pPr marL="860425" indent="-514350">
              <a:buFont typeface="+mj-lt"/>
              <a:buAutoNum type="arabicPeriod" startAt="2"/>
            </a:pPr>
            <a:r>
              <a:rPr lang="en-US" sz="2800" b="0" dirty="0" smtClean="0"/>
              <a:t>The sin must be </a:t>
            </a:r>
            <a:r>
              <a:rPr lang="en-US" sz="2800" b="0" dirty="0" err="1" smtClean="0"/>
              <a:t>unrepented</a:t>
            </a:r>
            <a:r>
              <a:rPr lang="en-US" sz="2800" b="0" dirty="0" smtClean="0"/>
              <a:t> of.</a:t>
            </a:r>
          </a:p>
          <a:p>
            <a:endParaRPr lang="en-US" sz="2400" dirty="0" smtClean="0"/>
          </a:p>
        </p:txBody>
      </p:sp>
    </p:spTree>
    <p:extLst>
      <p:ext uri="{BB962C8B-B14F-4D97-AF65-F5344CB8AC3E}">
        <p14:creationId xmlns:p14="http://schemas.microsoft.com/office/powerpoint/2010/main" val="2559264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533718"/>
          </a:xfrm>
        </p:spPr>
        <p:txBody>
          <a:bodyPr>
            <a:normAutofit/>
          </a:bodyPr>
          <a:lstStyle/>
          <a:p>
            <a:r>
              <a:rPr lang="en-US" sz="2800" b="1" dirty="0">
                <a:latin typeface="Consolas" panose="020B0609020204030204" pitchFamily="49" charset="0"/>
                <a:ea typeface="Bisitun" panose="02000000000000000000" pitchFamily="2" charset="0"/>
              </a:rPr>
              <a:t>8</a:t>
            </a:r>
            <a:r>
              <a:rPr lang="en-US" sz="2800" b="1" dirty="0" smtClean="0">
                <a:latin typeface="Consolas" panose="020B0609020204030204" pitchFamily="49" charset="0"/>
                <a:ea typeface="Bisitun" panose="02000000000000000000" pitchFamily="2" charset="0"/>
              </a:rPr>
              <a:t> </a:t>
            </a:r>
            <a:r>
              <a:rPr lang="en-US" sz="2800" b="1" dirty="0" smtClean="0">
                <a:latin typeface="Consolas" panose="020B0609020204030204" pitchFamily="49" charset="0"/>
                <a:ea typeface="Bisitun" panose="02000000000000000000" pitchFamily="2" charset="0"/>
              </a:rPr>
              <a:t>Questions about Church Discipline</a:t>
            </a:r>
            <a:endParaRPr lang="en-US" sz="2800" b="1" dirty="0">
              <a:latin typeface="Consolas" panose="020B0609020204030204" pitchFamily="49" charset="0"/>
              <a:ea typeface="Bisitun" panose="02000000000000000000" pitchFamily="2" charset="0"/>
            </a:endParaRPr>
          </a:p>
        </p:txBody>
      </p:sp>
      <p:sp>
        <p:nvSpPr>
          <p:cNvPr id="3" name="Content Placeholder 2"/>
          <p:cNvSpPr>
            <a:spLocks noGrp="1"/>
          </p:cNvSpPr>
          <p:nvPr>
            <p:ph idx="1"/>
          </p:nvPr>
        </p:nvSpPr>
        <p:spPr>
          <a:xfrm>
            <a:off x="457200" y="838200"/>
            <a:ext cx="8382000" cy="6019800"/>
          </a:xfrm>
        </p:spPr>
        <p:txBody>
          <a:bodyPr>
            <a:normAutofit lnSpcReduction="10000"/>
          </a:bodyPr>
          <a:lstStyle/>
          <a:p>
            <a:r>
              <a:rPr lang="en-US" sz="2200" dirty="0" smtClean="0"/>
              <a:t>Question </a:t>
            </a:r>
            <a:r>
              <a:rPr lang="en-US" sz="2200" dirty="0" smtClean="0"/>
              <a:t>6: </a:t>
            </a:r>
            <a:r>
              <a:rPr lang="en-US" sz="2200" dirty="0" smtClean="0"/>
              <a:t>How quickly should church discipline be done?</a:t>
            </a:r>
          </a:p>
          <a:p>
            <a:endParaRPr lang="en-US" sz="2200" dirty="0" smtClean="0">
              <a:solidFill>
                <a:srgbClr val="0070C0"/>
              </a:solidFill>
            </a:endParaRPr>
          </a:p>
          <a:p>
            <a:pPr marL="860425" indent="-514350">
              <a:buFont typeface="Arial" panose="020B0604020202020204" pitchFamily="34" charset="0"/>
              <a:buChar char="•"/>
            </a:pPr>
            <a:r>
              <a:rPr lang="en-US" sz="2800" b="0" dirty="0" smtClean="0">
                <a:latin typeface="Times New Roman" panose="02020603050405020304" pitchFamily="18" charset="0"/>
                <a:cs typeface="Times New Roman" panose="02020603050405020304" pitchFamily="18" charset="0"/>
              </a:rPr>
              <a:t>Sometimes, church discipline should be a slow process.</a:t>
            </a:r>
          </a:p>
          <a:p>
            <a:pPr lvl="2"/>
            <a:r>
              <a:rPr lang="en-US" dirty="0" smtClean="0"/>
              <a:t>Everyone sins differently and should be approached differently. </a:t>
            </a:r>
          </a:p>
          <a:p>
            <a:pPr marL="1143000" lvl="1" indent="-228600">
              <a:buNone/>
            </a:pPr>
            <a:r>
              <a:rPr lang="en-US" b="1"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1 </a:t>
            </a:r>
            <a:r>
              <a:rPr lang="en-US" sz="1600" dirty="0">
                <a:latin typeface="Times New Roman" panose="02020603050405020304" pitchFamily="18" charset="0"/>
                <a:cs typeface="Times New Roman" panose="02020603050405020304" pitchFamily="18" charset="0"/>
              </a:rPr>
              <a:t>Thessalonians 5:14 (ESV) </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And we urge you, brothers, admonish the idle, encourage the fainthearted, help the weak, be patient with them all. </a:t>
            </a:r>
          </a:p>
          <a:p>
            <a:pPr marL="1143000" lvl="1" indent="-228600">
              <a:buNone/>
            </a:pPr>
            <a:endParaRPr lang="en-US" dirty="0" smtClean="0"/>
          </a:p>
          <a:p>
            <a:pPr marL="1143000" lvl="1" indent="-228600">
              <a:buNone/>
            </a:pPr>
            <a:endParaRPr lang="en-US" dirty="0" smtClean="0"/>
          </a:p>
          <a:p>
            <a:pPr lvl="2"/>
            <a:r>
              <a:rPr lang="en-US" dirty="0" smtClean="0"/>
              <a:t>Repentance may be present and should be identified. </a:t>
            </a:r>
          </a:p>
          <a:p>
            <a:pPr lvl="2" indent="0">
              <a:buNone/>
            </a:pPr>
            <a:r>
              <a:rPr lang="en-US" sz="1700" b="0" dirty="0" smtClean="0">
                <a:latin typeface="Times New Roman" panose="02020603050405020304" pitchFamily="18" charset="0"/>
                <a:cs typeface="Times New Roman" panose="02020603050405020304" pitchFamily="18" charset="0"/>
              </a:rPr>
              <a:t>Isaiah </a:t>
            </a:r>
            <a:r>
              <a:rPr lang="en-US" sz="1700" b="0" dirty="0">
                <a:latin typeface="Times New Roman" panose="02020603050405020304" pitchFamily="18" charset="0"/>
                <a:cs typeface="Times New Roman" panose="02020603050405020304" pitchFamily="18" charset="0"/>
              </a:rPr>
              <a:t>42:3 (ESV) — </a:t>
            </a:r>
            <a:r>
              <a:rPr lang="en-US" sz="1700" b="0" dirty="0" smtClean="0">
                <a:latin typeface="Times New Roman" panose="02020603050405020304" pitchFamily="18" charset="0"/>
                <a:cs typeface="Times New Roman" panose="02020603050405020304" pitchFamily="18" charset="0"/>
              </a:rPr>
              <a:t>a </a:t>
            </a:r>
            <a:r>
              <a:rPr lang="en-US" sz="1700" b="0" dirty="0">
                <a:latin typeface="Times New Roman" panose="02020603050405020304" pitchFamily="18" charset="0"/>
                <a:cs typeface="Times New Roman" panose="02020603050405020304" pitchFamily="18" charset="0"/>
              </a:rPr>
              <a:t>bruised reed he will not break, and a faintly burning </a:t>
            </a:r>
            <a:r>
              <a:rPr lang="en-US" sz="1700" b="0" dirty="0" smtClean="0">
                <a:latin typeface="Times New Roman" panose="02020603050405020304" pitchFamily="18" charset="0"/>
                <a:cs typeface="Times New Roman" panose="02020603050405020304" pitchFamily="18" charset="0"/>
              </a:rPr>
              <a:t>wick </a:t>
            </a:r>
            <a:r>
              <a:rPr lang="en-US" sz="1700" b="0" dirty="0">
                <a:latin typeface="Times New Roman" panose="02020603050405020304" pitchFamily="18" charset="0"/>
                <a:cs typeface="Times New Roman" panose="02020603050405020304" pitchFamily="18" charset="0"/>
              </a:rPr>
              <a:t>he will not quench; he will faithfully bring forth justice. </a:t>
            </a:r>
          </a:p>
          <a:p>
            <a:pPr marL="346075"/>
            <a:r>
              <a:rPr lang="en-US" sz="2800" b="0" dirty="0" smtClean="0"/>
              <a:t>		</a:t>
            </a:r>
          </a:p>
          <a:p>
            <a:pPr marL="860425" indent="-514350">
              <a:buFont typeface="Arial" panose="020B0604020202020204" pitchFamily="34" charset="0"/>
              <a:buChar char="•"/>
            </a:pPr>
            <a:r>
              <a:rPr lang="en-US" sz="2800" b="0" dirty="0" smtClean="0">
                <a:latin typeface="Times New Roman" panose="02020603050405020304" pitchFamily="18" charset="0"/>
                <a:cs typeface="Times New Roman" panose="02020603050405020304" pitchFamily="18" charset="0"/>
              </a:rPr>
              <a:t>Sometimes, church discipline must be a quick process in cases of unabashed sin.</a:t>
            </a:r>
          </a:p>
          <a:p>
            <a:endParaRPr lang="en-US" sz="2400" dirty="0" smtClean="0"/>
          </a:p>
        </p:txBody>
      </p:sp>
    </p:spTree>
    <p:extLst>
      <p:ext uri="{BB962C8B-B14F-4D97-AF65-F5344CB8AC3E}">
        <p14:creationId xmlns:p14="http://schemas.microsoft.com/office/powerpoint/2010/main" val="302804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fade">
                                      <p:cBhvr>
                                        <p:cTn id="3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533718"/>
          </a:xfrm>
        </p:spPr>
        <p:txBody>
          <a:bodyPr>
            <a:normAutofit/>
          </a:bodyPr>
          <a:lstStyle/>
          <a:p>
            <a:r>
              <a:rPr lang="en-US" sz="2800" b="1" dirty="0">
                <a:latin typeface="Consolas" panose="020B0609020204030204" pitchFamily="49" charset="0"/>
                <a:ea typeface="Bisitun" panose="02000000000000000000" pitchFamily="2" charset="0"/>
              </a:rPr>
              <a:t>8</a:t>
            </a:r>
            <a:r>
              <a:rPr lang="en-US" sz="2800" b="1" dirty="0" smtClean="0">
                <a:latin typeface="Consolas" panose="020B0609020204030204" pitchFamily="49" charset="0"/>
                <a:ea typeface="Bisitun" panose="02000000000000000000" pitchFamily="2" charset="0"/>
              </a:rPr>
              <a:t> </a:t>
            </a:r>
            <a:r>
              <a:rPr lang="en-US" sz="2800" b="1" dirty="0" smtClean="0">
                <a:latin typeface="Consolas" panose="020B0609020204030204" pitchFamily="49" charset="0"/>
                <a:ea typeface="Bisitun" panose="02000000000000000000" pitchFamily="2" charset="0"/>
              </a:rPr>
              <a:t>Questions about Church Discipline</a:t>
            </a:r>
            <a:endParaRPr lang="en-US" sz="2800" b="1" dirty="0">
              <a:latin typeface="Consolas" panose="020B0609020204030204" pitchFamily="49" charset="0"/>
              <a:ea typeface="Bisitun" panose="02000000000000000000" pitchFamily="2" charset="0"/>
            </a:endParaRPr>
          </a:p>
        </p:txBody>
      </p:sp>
      <p:sp>
        <p:nvSpPr>
          <p:cNvPr id="3" name="Content Placeholder 2"/>
          <p:cNvSpPr>
            <a:spLocks noGrp="1"/>
          </p:cNvSpPr>
          <p:nvPr>
            <p:ph idx="1"/>
          </p:nvPr>
        </p:nvSpPr>
        <p:spPr>
          <a:xfrm>
            <a:off x="457200" y="838200"/>
            <a:ext cx="8382000" cy="6019800"/>
          </a:xfrm>
        </p:spPr>
        <p:txBody>
          <a:bodyPr>
            <a:normAutofit/>
          </a:bodyPr>
          <a:lstStyle/>
          <a:p>
            <a:r>
              <a:rPr lang="en-US" sz="2200" dirty="0" smtClean="0"/>
              <a:t>Question </a:t>
            </a:r>
            <a:r>
              <a:rPr lang="en-US" sz="2200" dirty="0" smtClean="0"/>
              <a:t>7: </a:t>
            </a:r>
            <a:r>
              <a:rPr lang="en-US" sz="2200" dirty="0" smtClean="0"/>
              <a:t>How should we act toward someone who has been disciplined?</a:t>
            </a:r>
          </a:p>
          <a:p>
            <a:endParaRPr lang="en-US" sz="2200" dirty="0" smtClean="0">
              <a:solidFill>
                <a:srgbClr val="0070C0"/>
              </a:solidFill>
            </a:endParaRPr>
          </a:p>
          <a:p>
            <a:pPr lvl="1"/>
            <a:r>
              <a:rPr lang="en-US" dirty="0" smtClean="0"/>
              <a:t>Treat them as you would an unbeliever. (Matt. 18:17)</a:t>
            </a:r>
          </a:p>
          <a:p>
            <a:pPr lvl="1"/>
            <a:endParaRPr lang="en-US" dirty="0"/>
          </a:p>
          <a:p>
            <a:pPr lvl="1"/>
            <a:r>
              <a:rPr lang="en-US" dirty="0"/>
              <a:t>The Lord’s Supper should not be taken with disciplined members, and the tenor of interactions with them should change. </a:t>
            </a:r>
            <a:endParaRPr lang="en-US" dirty="0" smtClean="0"/>
          </a:p>
          <a:p>
            <a:pPr lvl="1"/>
            <a:endParaRPr lang="en-US" dirty="0"/>
          </a:p>
          <a:p>
            <a:pPr lvl="1"/>
            <a:r>
              <a:rPr lang="en-US" dirty="0" smtClean="0"/>
              <a:t>Family obligations must still be maintained. </a:t>
            </a:r>
            <a:endParaRPr lang="en-US" dirty="0"/>
          </a:p>
          <a:p>
            <a:r>
              <a:rPr lang="en-US" dirty="0"/>
              <a:t> </a:t>
            </a:r>
          </a:p>
          <a:p>
            <a:pPr lvl="1"/>
            <a:r>
              <a:rPr lang="en-US" dirty="0"/>
              <a:t>The hope is that disciplined members continue to attend worship to hear the gospel even when the hand of fellowship is no longer extended.</a:t>
            </a:r>
          </a:p>
          <a:p>
            <a:endParaRPr lang="en-US" sz="2400" dirty="0" smtClean="0"/>
          </a:p>
        </p:txBody>
      </p:sp>
    </p:spTree>
    <p:extLst>
      <p:ext uri="{BB962C8B-B14F-4D97-AF65-F5344CB8AC3E}">
        <p14:creationId xmlns:p14="http://schemas.microsoft.com/office/powerpoint/2010/main" val="32350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533718"/>
          </a:xfrm>
        </p:spPr>
        <p:txBody>
          <a:bodyPr>
            <a:normAutofit/>
          </a:bodyPr>
          <a:lstStyle/>
          <a:p>
            <a:r>
              <a:rPr lang="en-US" sz="2800" b="1" dirty="0">
                <a:latin typeface="Consolas" panose="020B0609020204030204" pitchFamily="49" charset="0"/>
                <a:ea typeface="Bisitun" panose="02000000000000000000" pitchFamily="2" charset="0"/>
              </a:rPr>
              <a:t>8</a:t>
            </a:r>
            <a:r>
              <a:rPr lang="en-US" sz="2800" b="1" dirty="0" smtClean="0">
                <a:latin typeface="Consolas" panose="020B0609020204030204" pitchFamily="49" charset="0"/>
                <a:ea typeface="Bisitun" panose="02000000000000000000" pitchFamily="2" charset="0"/>
              </a:rPr>
              <a:t> </a:t>
            </a:r>
            <a:r>
              <a:rPr lang="en-US" sz="2800" b="1" dirty="0" smtClean="0">
                <a:latin typeface="Consolas" panose="020B0609020204030204" pitchFamily="49" charset="0"/>
                <a:ea typeface="Bisitun" panose="02000000000000000000" pitchFamily="2" charset="0"/>
              </a:rPr>
              <a:t>Questions about Church Discipline</a:t>
            </a:r>
            <a:endParaRPr lang="en-US" sz="2800" b="1" dirty="0">
              <a:latin typeface="Consolas" panose="020B0609020204030204" pitchFamily="49" charset="0"/>
              <a:ea typeface="Bisitun" panose="02000000000000000000" pitchFamily="2" charset="0"/>
            </a:endParaRPr>
          </a:p>
        </p:txBody>
      </p:sp>
      <p:sp>
        <p:nvSpPr>
          <p:cNvPr id="3" name="Content Placeholder 2"/>
          <p:cNvSpPr>
            <a:spLocks noGrp="1"/>
          </p:cNvSpPr>
          <p:nvPr>
            <p:ph idx="1"/>
          </p:nvPr>
        </p:nvSpPr>
        <p:spPr>
          <a:xfrm>
            <a:off x="457200" y="838200"/>
            <a:ext cx="8382000" cy="6019800"/>
          </a:xfrm>
        </p:spPr>
        <p:txBody>
          <a:bodyPr>
            <a:normAutofit/>
          </a:bodyPr>
          <a:lstStyle/>
          <a:p>
            <a:r>
              <a:rPr lang="en-US" sz="2200" dirty="0" smtClean="0"/>
              <a:t>Question </a:t>
            </a:r>
            <a:r>
              <a:rPr lang="en-US" sz="2200" dirty="0" smtClean="0"/>
              <a:t>8: </a:t>
            </a:r>
            <a:r>
              <a:rPr lang="en-US" sz="2200" dirty="0" smtClean="0"/>
              <a:t>When should a church restore someone from discipline?</a:t>
            </a:r>
          </a:p>
          <a:p>
            <a:endParaRPr lang="en-US" sz="2200" dirty="0" smtClean="0">
              <a:solidFill>
                <a:srgbClr val="0070C0"/>
              </a:solidFill>
            </a:endParaRPr>
          </a:p>
          <a:p>
            <a:pPr lvl="1"/>
            <a:r>
              <a:rPr lang="en-US" dirty="0"/>
              <a:t>Restoration to fellowship occurs when there is </a:t>
            </a:r>
            <a:r>
              <a:rPr lang="en-US" dirty="0" smtClean="0"/>
              <a:t>repentance. </a:t>
            </a:r>
            <a:endParaRPr lang="en-US" dirty="0"/>
          </a:p>
          <a:p>
            <a:r>
              <a:rPr lang="en-US" dirty="0"/>
              <a:t> </a:t>
            </a:r>
          </a:p>
          <a:p>
            <a:pPr lvl="1"/>
            <a:r>
              <a:rPr lang="en-US" dirty="0"/>
              <a:t>Restoration to fellowship does not accompany a probationary period but restoration to full- fledged fellowship. </a:t>
            </a:r>
          </a:p>
          <a:p>
            <a:r>
              <a:rPr lang="en-US" dirty="0"/>
              <a:t> </a:t>
            </a:r>
          </a:p>
          <a:p>
            <a:pPr lvl="1"/>
            <a:r>
              <a:rPr lang="en-US" dirty="0"/>
              <a:t>Restoration to fellowship accompanies a church’s public announcement of forgiveness and affirmation of love for the repenting individual. </a:t>
            </a:r>
          </a:p>
          <a:p>
            <a:r>
              <a:rPr lang="en-US" dirty="0"/>
              <a:t> </a:t>
            </a:r>
          </a:p>
          <a:p>
            <a:pPr lvl="1"/>
            <a:r>
              <a:rPr lang="en-US" dirty="0"/>
              <a:t>Restoration to fellowship is an occasion for any church to celebrate.</a:t>
            </a:r>
          </a:p>
          <a:p>
            <a:endParaRPr lang="en-US" sz="2400" dirty="0" smtClean="0"/>
          </a:p>
        </p:txBody>
      </p:sp>
    </p:spTree>
    <p:extLst>
      <p:ext uri="{BB962C8B-B14F-4D97-AF65-F5344CB8AC3E}">
        <p14:creationId xmlns:p14="http://schemas.microsoft.com/office/powerpoint/2010/main" val="162190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791200" cy="762318"/>
          </a:xfrm>
        </p:spPr>
        <p:txBody>
          <a:bodyPr/>
          <a:lstStyle/>
          <a:p>
            <a:r>
              <a:rPr lang="en-US" dirty="0" smtClean="0"/>
              <a:t>Overview</a:t>
            </a:r>
            <a:endParaRPr lang="en-US" dirty="0"/>
          </a:p>
        </p:txBody>
      </p:sp>
      <p:sp>
        <p:nvSpPr>
          <p:cNvPr id="3" name="Content Placeholder 2"/>
          <p:cNvSpPr>
            <a:spLocks noGrp="1"/>
          </p:cNvSpPr>
          <p:nvPr>
            <p:ph idx="1"/>
          </p:nvPr>
        </p:nvSpPr>
        <p:spPr>
          <a:xfrm>
            <a:off x="457200" y="1371600"/>
            <a:ext cx="8153400" cy="5257800"/>
          </a:xfrm>
        </p:spPr>
        <p:txBody>
          <a:bodyPr>
            <a:normAutofit fontScale="77500" lnSpcReduction="20000"/>
          </a:bodyPr>
          <a:lstStyle/>
          <a:p>
            <a:r>
              <a:rPr lang="en-US" sz="2800" b="0" dirty="0" smtClean="0"/>
              <a:t>Week </a:t>
            </a:r>
            <a:r>
              <a:rPr lang="en-US" sz="2800" b="0" dirty="0"/>
              <a:t>1: What is the church and is it important</a:t>
            </a:r>
            <a:r>
              <a:rPr lang="en-US" sz="2800" b="0" dirty="0" smtClean="0"/>
              <a:t>?</a:t>
            </a:r>
          </a:p>
          <a:p>
            <a:endParaRPr lang="en-US" sz="2800" dirty="0"/>
          </a:p>
          <a:p>
            <a:r>
              <a:rPr lang="en-US" sz="2800" b="0" dirty="0"/>
              <a:t>Week 2:  What is Church Membership and is </a:t>
            </a:r>
            <a:r>
              <a:rPr lang="en-US" sz="2800" b="0" dirty="0" smtClean="0"/>
              <a:t>it important?</a:t>
            </a:r>
          </a:p>
          <a:p>
            <a:endParaRPr lang="en-US" sz="2800" b="0" dirty="0"/>
          </a:p>
          <a:p>
            <a:r>
              <a:rPr lang="en-US" sz="2800" b="0" dirty="0"/>
              <a:t>Week 3:  What </a:t>
            </a:r>
            <a:r>
              <a:rPr lang="en-US" sz="2800" b="0" dirty="0" smtClean="0"/>
              <a:t>are </a:t>
            </a:r>
            <a:r>
              <a:rPr lang="en-US" sz="2800" b="0" dirty="0"/>
              <a:t>the Church and its </a:t>
            </a:r>
            <a:r>
              <a:rPr lang="en-US" sz="2800" b="0" dirty="0" smtClean="0"/>
              <a:t>members like? </a:t>
            </a:r>
          </a:p>
          <a:p>
            <a:endParaRPr lang="en-US" sz="1900" b="0" dirty="0"/>
          </a:p>
          <a:p>
            <a:r>
              <a:rPr lang="en-US" sz="2800" b="0" dirty="0"/>
              <a:t>Week 4:  What are the responsibilities and </a:t>
            </a:r>
            <a:r>
              <a:rPr lang="en-US" sz="2800" b="0" dirty="0" smtClean="0"/>
              <a:t>privileges of membership?</a:t>
            </a:r>
          </a:p>
          <a:p>
            <a:endParaRPr lang="en-US" sz="2800" b="0" dirty="0"/>
          </a:p>
          <a:p>
            <a:r>
              <a:rPr lang="en-US" sz="2800" dirty="0"/>
              <a:t>Week 5:  What do we do if a member does </a:t>
            </a:r>
            <a:r>
              <a:rPr lang="en-US" sz="2800" dirty="0" smtClean="0"/>
              <a:t>not represent </a:t>
            </a:r>
            <a:r>
              <a:rPr lang="en-US" sz="2800" dirty="0"/>
              <a:t>Christ</a:t>
            </a:r>
            <a:r>
              <a:rPr lang="en-US" sz="2800" dirty="0" smtClean="0"/>
              <a:t>?</a:t>
            </a:r>
          </a:p>
          <a:p>
            <a:endParaRPr lang="en-US" sz="2800" b="0" dirty="0"/>
          </a:p>
          <a:p>
            <a:r>
              <a:rPr lang="en-US" sz="2800" b="0" dirty="0"/>
              <a:t>Week 6:  What will practicing </a:t>
            </a:r>
            <a:r>
              <a:rPr lang="en-US" sz="2800" b="0" dirty="0" smtClean="0"/>
              <a:t>biblical membership look </a:t>
            </a:r>
            <a:r>
              <a:rPr lang="en-US" sz="2800" b="0" dirty="0"/>
              <a:t>like?</a:t>
            </a:r>
          </a:p>
          <a:p>
            <a:r>
              <a:rPr lang="en-US" dirty="0"/>
              <a:t> </a:t>
            </a:r>
          </a:p>
        </p:txBody>
      </p:sp>
    </p:spTree>
    <p:extLst>
      <p:ext uri="{BB962C8B-B14F-4D97-AF65-F5344CB8AC3E}">
        <p14:creationId xmlns:p14="http://schemas.microsoft.com/office/powerpoint/2010/main" val="878689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533718"/>
          </a:xfrm>
        </p:spPr>
        <p:txBody>
          <a:bodyPr>
            <a:normAutofit/>
          </a:bodyPr>
          <a:lstStyle/>
          <a:p>
            <a:r>
              <a:rPr lang="en-US" sz="2800" b="1" dirty="0" smtClean="0">
                <a:latin typeface="Consolas" panose="020B0609020204030204" pitchFamily="49" charset="0"/>
                <a:ea typeface="Bisitun" panose="02000000000000000000" pitchFamily="2" charset="0"/>
              </a:rPr>
              <a:t>Specific Case Studies:</a:t>
            </a:r>
            <a:endParaRPr lang="en-US" sz="2800" b="1" dirty="0">
              <a:latin typeface="Consolas" panose="020B0609020204030204" pitchFamily="49" charset="0"/>
              <a:ea typeface="Bisitun" panose="02000000000000000000" pitchFamily="2" charset="0"/>
            </a:endParaRPr>
          </a:p>
        </p:txBody>
      </p:sp>
      <p:sp>
        <p:nvSpPr>
          <p:cNvPr id="3" name="Content Placeholder 2"/>
          <p:cNvSpPr>
            <a:spLocks noGrp="1"/>
          </p:cNvSpPr>
          <p:nvPr>
            <p:ph idx="1"/>
          </p:nvPr>
        </p:nvSpPr>
        <p:spPr>
          <a:xfrm>
            <a:off x="457200" y="838200"/>
            <a:ext cx="8382000" cy="6019800"/>
          </a:xfrm>
        </p:spPr>
        <p:txBody>
          <a:bodyPr>
            <a:normAutofit/>
          </a:bodyPr>
          <a:lstStyle/>
          <a:p>
            <a:endParaRPr lang="en-US" sz="2200" dirty="0" smtClean="0">
              <a:solidFill>
                <a:srgbClr val="0070C0"/>
              </a:solidFill>
            </a:endParaRPr>
          </a:p>
          <a:p>
            <a:pPr marL="342900" lvl="0" indent="-342900">
              <a:buFont typeface="Arial" panose="020B0604020202020204" pitchFamily="34" charset="0"/>
              <a:buChar char="•"/>
            </a:pPr>
            <a:r>
              <a:rPr lang="en-US" sz="2400" dirty="0"/>
              <a:t>The Unrepentant Adulterer</a:t>
            </a:r>
          </a:p>
          <a:p>
            <a:pPr marL="274320" lvl="1" indent="0">
              <a:buNone/>
            </a:pPr>
            <a:r>
              <a:rPr lang="en-US" dirty="0" smtClean="0"/>
              <a:t>	How should we proceed</a:t>
            </a:r>
            <a:r>
              <a:rPr lang="en-US" dirty="0"/>
              <a:t>?</a:t>
            </a:r>
          </a:p>
          <a:p>
            <a:r>
              <a:rPr lang="en-US" i="1" dirty="0"/>
              <a:t> </a:t>
            </a:r>
            <a:endParaRPr lang="en-US" dirty="0"/>
          </a:p>
          <a:p>
            <a:r>
              <a:rPr lang="en-US" i="1" dirty="0"/>
              <a:t> </a:t>
            </a:r>
            <a:endParaRPr lang="en-US" dirty="0" smtClean="0"/>
          </a:p>
          <a:p>
            <a:pPr marL="342900" lvl="0" indent="-342900">
              <a:buFont typeface="Arial" panose="020B0604020202020204" pitchFamily="34" charset="0"/>
              <a:buChar char="•"/>
            </a:pPr>
            <a:r>
              <a:rPr lang="en-US" sz="2400" dirty="0" smtClean="0"/>
              <a:t>The Unforgiving Individual</a:t>
            </a:r>
          </a:p>
          <a:p>
            <a:pPr marL="274320" lvl="1" indent="0">
              <a:buNone/>
            </a:pPr>
            <a:r>
              <a:rPr lang="en-US" dirty="0" smtClean="0"/>
              <a:t>	How should we proceed</a:t>
            </a:r>
            <a:r>
              <a:rPr lang="en-US" dirty="0"/>
              <a:t>?</a:t>
            </a:r>
          </a:p>
          <a:p>
            <a:r>
              <a:rPr lang="en-US" i="1" dirty="0"/>
              <a:t> </a:t>
            </a:r>
            <a:endParaRPr lang="en-US" dirty="0"/>
          </a:p>
          <a:p>
            <a:r>
              <a:rPr lang="en-US" i="1" dirty="0"/>
              <a:t> </a:t>
            </a:r>
            <a:endParaRPr lang="en-US" dirty="0"/>
          </a:p>
          <a:p>
            <a:pPr marL="342900" indent="-342900">
              <a:buFont typeface="Arial" panose="020B0604020202020204" pitchFamily="34" charset="0"/>
              <a:buChar char="•"/>
            </a:pPr>
            <a:r>
              <a:rPr lang="en-US" i="1" dirty="0"/>
              <a:t> </a:t>
            </a:r>
            <a:r>
              <a:rPr lang="en-US" sz="2400" dirty="0" smtClean="0"/>
              <a:t>The </a:t>
            </a:r>
            <a:r>
              <a:rPr lang="en-US" sz="2400" dirty="0"/>
              <a:t>Preemptive </a:t>
            </a:r>
            <a:r>
              <a:rPr lang="en-US" sz="2400" dirty="0" err="1"/>
              <a:t>Resigner</a:t>
            </a:r>
            <a:endParaRPr lang="en-US" sz="2400" dirty="0"/>
          </a:p>
          <a:p>
            <a:pPr marL="274320" lvl="1" indent="0">
              <a:buNone/>
            </a:pPr>
            <a:r>
              <a:rPr lang="en-US" dirty="0" smtClean="0"/>
              <a:t>	How should we proceed</a:t>
            </a:r>
            <a:r>
              <a:rPr lang="en-US" dirty="0"/>
              <a:t>?</a:t>
            </a:r>
          </a:p>
          <a:p>
            <a:endParaRPr lang="en-US" sz="2400" dirty="0" smtClean="0"/>
          </a:p>
        </p:txBody>
      </p:sp>
    </p:spTree>
    <p:extLst>
      <p:ext uri="{BB962C8B-B14F-4D97-AF65-F5344CB8AC3E}">
        <p14:creationId xmlns:p14="http://schemas.microsoft.com/office/powerpoint/2010/main" val="205756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Effect transition="in" filter="fade">
                                      <p:cBhvr>
                                        <p:cTn id="23" dur="500"/>
                                        <p:tgtEl>
                                          <p:spTgt spid="3">
                                            <p:txEl>
                                              <p:pRg st="9" end="9"/>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10" end="10"/>
                                            </p:txEl>
                                          </p:spTgt>
                                        </p:tgtEl>
                                        <p:attrNameLst>
                                          <p:attrName>style.visibility</p:attrName>
                                        </p:attrNameLst>
                                      </p:cBhvr>
                                      <p:to>
                                        <p:strVal val="visible"/>
                                      </p:to>
                                    </p:set>
                                    <p:animEffect transition="in" filter="fade">
                                      <p:cBhvr>
                                        <p:cTn id="2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538871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191000"/>
            <a:ext cx="8686800" cy="1143000"/>
          </a:xfrm>
        </p:spPr>
        <p:txBody>
          <a:bodyPr>
            <a:noAutofit/>
          </a:bodyPr>
          <a:lstStyle/>
          <a:p>
            <a:r>
              <a:rPr lang="en-US" sz="3200" dirty="0" smtClean="0"/>
              <a:t>Week 6:  Practically implementing meaningful church membership</a:t>
            </a:r>
            <a:endParaRPr lang="en-US" sz="3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40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18629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191000"/>
            <a:ext cx="8686800" cy="1143000"/>
          </a:xfrm>
        </p:spPr>
        <p:txBody>
          <a:bodyPr>
            <a:noAutofit/>
          </a:bodyPr>
          <a:lstStyle/>
          <a:p>
            <a:r>
              <a:rPr lang="en-US" sz="3200" dirty="0" smtClean="0"/>
              <a:t>Week 5:  What do we do if a member does not Represent Christ?</a:t>
            </a:r>
            <a:endParaRPr lang="en-US" sz="32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3840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762000" y="5943600"/>
            <a:ext cx="7391400" cy="686118"/>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100000"/>
              </a:lnSpc>
              <a:spcBef>
                <a:spcPct val="0"/>
              </a:spcBef>
              <a:buNone/>
              <a:defRPr sz="8800" kern="1200" cap="all" spc="-80" baseline="0">
                <a:solidFill>
                  <a:schemeClr val="tx1"/>
                </a:solidFill>
                <a:latin typeface="+mj-lt"/>
                <a:ea typeface="+mj-ea"/>
                <a:cs typeface="+mj-cs"/>
              </a:defRPr>
            </a:lvl1pPr>
          </a:lstStyle>
          <a:p>
            <a:pPr marL="1312863" indent="-1312863"/>
            <a:r>
              <a:rPr lang="en-US" u="sng" dirty="0">
                <a:latin typeface="Abyssinica SIL" panose="02000603020000020004" pitchFamily="2" charset="0"/>
                <a:cs typeface="Times New Roman" panose="02020603050405020304" pitchFamily="18" charset="0"/>
              </a:rPr>
              <a:t>Answer:</a:t>
            </a:r>
            <a:r>
              <a:rPr lang="en-US" dirty="0">
                <a:latin typeface="Abyssinica SIL" panose="02000603020000020004" pitchFamily="2" charset="0"/>
                <a:cs typeface="Times New Roman" panose="02020603050405020304" pitchFamily="18" charset="0"/>
              </a:rPr>
              <a:t>  Use corrective church discipline to remove the sin that is among you. </a:t>
            </a:r>
          </a:p>
        </p:txBody>
      </p:sp>
    </p:spTree>
    <p:extLst>
      <p:ext uri="{BB962C8B-B14F-4D97-AF65-F5344CB8AC3E}">
        <p14:creationId xmlns:p14="http://schemas.microsoft.com/office/powerpoint/2010/main" val="207199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324600" cy="686118"/>
          </a:xfrm>
        </p:spPr>
        <p:txBody>
          <a:bodyPr>
            <a:normAutofit fontScale="90000"/>
          </a:bodyPr>
          <a:lstStyle/>
          <a:p>
            <a:r>
              <a:rPr lang="en-US" b="1" dirty="0" smtClean="0">
                <a:latin typeface="Bisitun" panose="02000000000000000000" pitchFamily="2" charset="0"/>
                <a:ea typeface="Bisitun" panose="02000000000000000000" pitchFamily="2" charset="0"/>
              </a:rPr>
              <a:t>God’s view of Discipline</a:t>
            </a:r>
            <a:endParaRPr lang="en-US" b="1" dirty="0">
              <a:latin typeface="Bisitun" panose="02000000000000000000" pitchFamily="2" charset="0"/>
              <a:ea typeface="Bisitun" panose="02000000000000000000" pitchFamily="2" charset="0"/>
            </a:endParaRPr>
          </a:p>
        </p:txBody>
      </p:sp>
      <p:sp>
        <p:nvSpPr>
          <p:cNvPr id="3" name="Content Placeholder 2"/>
          <p:cNvSpPr>
            <a:spLocks noGrp="1"/>
          </p:cNvSpPr>
          <p:nvPr>
            <p:ph idx="1"/>
          </p:nvPr>
        </p:nvSpPr>
        <p:spPr>
          <a:xfrm>
            <a:off x="457200" y="1143000"/>
            <a:ext cx="7620000" cy="5562600"/>
          </a:xfrm>
        </p:spPr>
        <p:txBody>
          <a:bodyPr>
            <a:normAutofit/>
          </a:bodyPr>
          <a:lstStyle/>
          <a:p>
            <a:pPr marL="342900" indent="-342900">
              <a:buFont typeface="Arial" panose="020B0604020202020204" pitchFamily="34" charset="0"/>
              <a:buChar char="•"/>
            </a:pPr>
            <a:r>
              <a:rPr lang="en-US" sz="1900" dirty="0" smtClean="0"/>
              <a:t>God disciplines those he loves.</a:t>
            </a:r>
          </a:p>
          <a:p>
            <a:r>
              <a:rPr lang="en-US" dirty="0">
                <a:latin typeface="Times New Roman" panose="02020603050405020304" pitchFamily="18" charset="0"/>
                <a:cs typeface="Times New Roman" panose="02020603050405020304" pitchFamily="18" charset="0"/>
              </a:rPr>
              <a:t>Hebrews 12:5–11 (ESV) —</a:t>
            </a:r>
            <a:r>
              <a:rPr lang="en-US" b="0" dirty="0">
                <a:latin typeface="Times New Roman" panose="02020603050405020304" pitchFamily="18" charset="0"/>
                <a:cs typeface="Times New Roman" panose="02020603050405020304" pitchFamily="18" charset="0"/>
              </a:rPr>
              <a:t> </a:t>
            </a:r>
            <a:r>
              <a:rPr lang="en-US" b="0" dirty="0" smtClean="0">
                <a:latin typeface="Times New Roman" panose="02020603050405020304" pitchFamily="18" charset="0"/>
                <a:cs typeface="Times New Roman" panose="02020603050405020304" pitchFamily="18" charset="0"/>
              </a:rPr>
              <a:t>And </a:t>
            </a:r>
            <a:r>
              <a:rPr lang="en-US" b="0" dirty="0">
                <a:latin typeface="Times New Roman" panose="02020603050405020304" pitchFamily="18" charset="0"/>
                <a:cs typeface="Times New Roman" panose="02020603050405020304" pitchFamily="18" charset="0"/>
              </a:rPr>
              <a:t>have you forgotten the exhortation that addresses you as sons? “My son, do not regard lightly the discipline of the Lord, nor be weary when reproved by him. 6</a:t>
            </a:r>
            <a:r>
              <a:rPr lang="en-US" dirty="0">
                <a:latin typeface="Times New Roman" panose="02020603050405020304" pitchFamily="18" charset="0"/>
                <a:cs typeface="Times New Roman" panose="02020603050405020304" pitchFamily="18" charset="0"/>
              </a:rPr>
              <a:t> For the Lord disciplines the one he loves, and chastises every son whom he receives</a:t>
            </a:r>
            <a:r>
              <a:rPr lang="en-US" b="0" dirty="0">
                <a:latin typeface="Times New Roman" panose="02020603050405020304" pitchFamily="18" charset="0"/>
                <a:cs typeface="Times New Roman" panose="02020603050405020304" pitchFamily="18" charset="0"/>
              </a:rPr>
              <a:t>.” 7 It is for discipline that you have to endure. God is treating you as sons. For what son is there whom his father does not discipline? 8 If you are left without discipline, in which all have participated, then you are illegitimate children and not sons. 9 Besides this, we have had earthly fathers who disciplined us and we respected them. Shall we not much more be subject to the Father of spirits and live? 10 For they disciplined us for a short time as it seemed best to them, but </a:t>
            </a:r>
            <a:r>
              <a:rPr lang="en-US" dirty="0">
                <a:latin typeface="Times New Roman" panose="02020603050405020304" pitchFamily="18" charset="0"/>
                <a:cs typeface="Times New Roman" panose="02020603050405020304" pitchFamily="18" charset="0"/>
              </a:rPr>
              <a:t>he disciplines us for our good, that we may share his holiness</a:t>
            </a:r>
            <a:r>
              <a:rPr lang="en-US" b="0" dirty="0">
                <a:latin typeface="Times New Roman" panose="02020603050405020304" pitchFamily="18" charset="0"/>
                <a:cs typeface="Times New Roman" panose="02020603050405020304" pitchFamily="18" charset="0"/>
              </a:rPr>
              <a:t>. 11 For the moment all discipline seems painful rather than pleasant, but later it yields the peaceful fruit of righteousness to those who have been trained by it. </a:t>
            </a:r>
          </a:p>
        </p:txBody>
      </p:sp>
    </p:spTree>
    <p:extLst>
      <p:ext uri="{BB962C8B-B14F-4D97-AF65-F5344CB8AC3E}">
        <p14:creationId xmlns:p14="http://schemas.microsoft.com/office/powerpoint/2010/main" val="975824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324600" cy="686118"/>
          </a:xfrm>
        </p:spPr>
        <p:txBody>
          <a:bodyPr>
            <a:normAutofit fontScale="90000"/>
          </a:bodyPr>
          <a:lstStyle/>
          <a:p>
            <a:r>
              <a:rPr lang="en-US" b="1" dirty="0" smtClean="0">
                <a:latin typeface="Bisitun" panose="02000000000000000000" pitchFamily="2" charset="0"/>
                <a:ea typeface="Bisitun" panose="02000000000000000000" pitchFamily="2" charset="0"/>
              </a:rPr>
              <a:t>God’s view of Discipline</a:t>
            </a:r>
            <a:endParaRPr lang="en-US" b="1" dirty="0">
              <a:latin typeface="Bisitun" panose="02000000000000000000" pitchFamily="2" charset="0"/>
              <a:ea typeface="Bisitun" panose="02000000000000000000" pitchFamily="2" charset="0"/>
            </a:endParaRPr>
          </a:p>
        </p:txBody>
      </p:sp>
      <p:sp>
        <p:nvSpPr>
          <p:cNvPr id="3" name="Content Placeholder 2"/>
          <p:cNvSpPr>
            <a:spLocks noGrp="1"/>
          </p:cNvSpPr>
          <p:nvPr>
            <p:ph idx="1"/>
          </p:nvPr>
        </p:nvSpPr>
        <p:spPr>
          <a:xfrm>
            <a:off x="457200" y="1143000"/>
            <a:ext cx="7848600" cy="5562600"/>
          </a:xfrm>
        </p:spPr>
        <p:txBody>
          <a:bodyPr>
            <a:normAutofit/>
          </a:bodyPr>
          <a:lstStyle/>
          <a:p>
            <a:pPr marL="342900" indent="-342900">
              <a:buFont typeface="Arial" panose="020B0604020202020204" pitchFamily="34" charset="0"/>
              <a:buChar char="•"/>
            </a:pPr>
            <a:r>
              <a:rPr lang="en-US" sz="1900" dirty="0" smtClean="0"/>
              <a:t>God commands discipline (correction) of sin among the community of believers.</a:t>
            </a:r>
          </a:p>
          <a:p>
            <a:r>
              <a:rPr lang="en-US" sz="1800" b="0" dirty="0">
                <a:latin typeface="Times New Roman" panose="02020603050405020304" pitchFamily="18" charset="0"/>
                <a:cs typeface="Times New Roman" panose="02020603050405020304" pitchFamily="18" charset="0"/>
              </a:rPr>
              <a:t>Galatians 6:1 (ESV) — </a:t>
            </a:r>
            <a:r>
              <a:rPr lang="en-US" sz="1800" b="0" dirty="0" smtClean="0">
                <a:latin typeface="Times New Roman" panose="02020603050405020304" pitchFamily="18" charset="0"/>
                <a:cs typeface="Times New Roman" panose="02020603050405020304" pitchFamily="18" charset="0"/>
              </a:rPr>
              <a:t>Brothers</a:t>
            </a:r>
            <a:r>
              <a:rPr lang="en-US" sz="1800" b="0" dirty="0">
                <a:latin typeface="Times New Roman" panose="02020603050405020304" pitchFamily="18" charset="0"/>
                <a:cs typeface="Times New Roman" panose="02020603050405020304" pitchFamily="18" charset="0"/>
              </a:rPr>
              <a:t>, if anyone is caught in any transgression, </a:t>
            </a:r>
            <a:r>
              <a:rPr lang="en-US" sz="1800" dirty="0">
                <a:latin typeface="Times New Roman" panose="02020603050405020304" pitchFamily="18" charset="0"/>
                <a:cs typeface="Times New Roman" panose="02020603050405020304" pitchFamily="18" charset="0"/>
              </a:rPr>
              <a:t>you who are spiritual should restore him in a spirit of gentleness</a:t>
            </a:r>
            <a:r>
              <a:rPr lang="en-US" sz="1800" b="0" dirty="0">
                <a:latin typeface="Times New Roman" panose="02020603050405020304" pitchFamily="18" charset="0"/>
                <a:cs typeface="Times New Roman" panose="02020603050405020304" pitchFamily="18" charset="0"/>
              </a:rPr>
              <a:t>. Keep watch on yourself, lest you too be tempted</a:t>
            </a:r>
            <a:r>
              <a:rPr lang="en-US" sz="1800" b="0" dirty="0" smtClean="0">
                <a:latin typeface="Times New Roman" panose="02020603050405020304" pitchFamily="18" charset="0"/>
                <a:cs typeface="Times New Roman" panose="02020603050405020304" pitchFamily="18" charset="0"/>
              </a:rPr>
              <a:t>.</a:t>
            </a:r>
          </a:p>
          <a:p>
            <a:r>
              <a:rPr lang="en-US" sz="1800" b="0" dirty="0" smtClean="0">
                <a:latin typeface="Times New Roman" panose="02020603050405020304" pitchFamily="18" charset="0"/>
                <a:cs typeface="Times New Roman" panose="02020603050405020304" pitchFamily="18" charset="0"/>
              </a:rPr>
              <a:t> </a:t>
            </a:r>
            <a:endParaRPr lang="en-US" sz="1800" b="0" dirty="0">
              <a:latin typeface="Times New Roman" panose="02020603050405020304" pitchFamily="18" charset="0"/>
              <a:cs typeface="Times New Roman" panose="02020603050405020304" pitchFamily="18" charset="0"/>
            </a:endParaRPr>
          </a:p>
          <a:p>
            <a:r>
              <a:rPr lang="en-US" sz="1800" b="0" dirty="0">
                <a:latin typeface="Times New Roman" panose="02020603050405020304" pitchFamily="18" charset="0"/>
                <a:cs typeface="Times New Roman" panose="02020603050405020304" pitchFamily="18" charset="0"/>
              </a:rPr>
              <a:t>2 Corinthians 2:6 (ESV) — </a:t>
            </a:r>
            <a:r>
              <a:rPr lang="en-US" sz="1800" b="0" dirty="0" smtClean="0">
                <a:latin typeface="Times New Roman" panose="02020603050405020304" pitchFamily="18" charset="0"/>
                <a:cs typeface="Times New Roman" panose="02020603050405020304" pitchFamily="18" charset="0"/>
              </a:rPr>
              <a:t>For </a:t>
            </a:r>
            <a:r>
              <a:rPr lang="en-US" sz="1800" b="0" dirty="0">
                <a:latin typeface="Times New Roman" panose="02020603050405020304" pitchFamily="18" charset="0"/>
                <a:cs typeface="Times New Roman" panose="02020603050405020304" pitchFamily="18" charset="0"/>
              </a:rPr>
              <a:t>such a one, this </a:t>
            </a:r>
            <a:r>
              <a:rPr lang="en-US" sz="1800" dirty="0">
                <a:latin typeface="Times New Roman" panose="02020603050405020304" pitchFamily="18" charset="0"/>
                <a:cs typeface="Times New Roman" panose="02020603050405020304" pitchFamily="18" charset="0"/>
              </a:rPr>
              <a:t>punishment by the majority</a:t>
            </a:r>
            <a:r>
              <a:rPr lang="en-US" sz="1800" b="0" dirty="0">
                <a:latin typeface="Times New Roman" panose="02020603050405020304" pitchFamily="18" charset="0"/>
                <a:cs typeface="Times New Roman" panose="02020603050405020304" pitchFamily="18" charset="0"/>
              </a:rPr>
              <a:t> is enough, </a:t>
            </a:r>
            <a:endParaRPr lang="en-US" sz="1800" b="0" dirty="0" smtClean="0">
              <a:latin typeface="Times New Roman" panose="02020603050405020304" pitchFamily="18" charset="0"/>
              <a:cs typeface="Times New Roman" panose="02020603050405020304" pitchFamily="18" charset="0"/>
            </a:endParaRPr>
          </a:p>
          <a:p>
            <a:endParaRPr lang="en-US" sz="1800" b="0" dirty="0">
              <a:latin typeface="Times New Roman" panose="02020603050405020304" pitchFamily="18" charset="0"/>
              <a:cs typeface="Times New Roman" panose="02020603050405020304" pitchFamily="18" charset="0"/>
            </a:endParaRPr>
          </a:p>
          <a:p>
            <a:r>
              <a:rPr lang="en-US" sz="1800" b="0" dirty="0">
                <a:latin typeface="Times New Roman" panose="02020603050405020304" pitchFamily="18" charset="0"/>
                <a:cs typeface="Times New Roman" panose="02020603050405020304" pitchFamily="18" charset="0"/>
              </a:rPr>
              <a:t>Ephesians 5:11 (ESV) — </a:t>
            </a:r>
            <a:r>
              <a:rPr lang="en-US" sz="1800" b="0" dirty="0" smtClean="0">
                <a:latin typeface="Times New Roman" panose="02020603050405020304" pitchFamily="18" charset="0"/>
                <a:cs typeface="Times New Roman" panose="02020603050405020304" pitchFamily="18" charset="0"/>
              </a:rPr>
              <a:t>Take </a:t>
            </a:r>
            <a:r>
              <a:rPr lang="en-US" sz="1800" b="0" dirty="0">
                <a:latin typeface="Times New Roman" panose="02020603050405020304" pitchFamily="18" charset="0"/>
                <a:cs typeface="Times New Roman" panose="02020603050405020304" pitchFamily="18" charset="0"/>
              </a:rPr>
              <a:t>no part in the unfruitful works of darkness, </a:t>
            </a:r>
            <a:r>
              <a:rPr lang="en-US" sz="1800" dirty="0">
                <a:latin typeface="Times New Roman" panose="02020603050405020304" pitchFamily="18" charset="0"/>
                <a:cs typeface="Times New Roman" panose="02020603050405020304" pitchFamily="18" charset="0"/>
              </a:rPr>
              <a:t>but instead expose them</a:t>
            </a:r>
            <a:r>
              <a:rPr lang="en-US" sz="1800" b="0" dirty="0">
                <a:latin typeface="Times New Roman" panose="02020603050405020304" pitchFamily="18" charset="0"/>
                <a:cs typeface="Times New Roman" panose="02020603050405020304" pitchFamily="18" charset="0"/>
              </a:rPr>
              <a:t>. </a:t>
            </a:r>
            <a:endParaRPr lang="en-US" sz="1800" b="0" dirty="0" smtClean="0">
              <a:latin typeface="Times New Roman" panose="02020603050405020304" pitchFamily="18" charset="0"/>
              <a:cs typeface="Times New Roman" panose="02020603050405020304" pitchFamily="18" charset="0"/>
            </a:endParaRPr>
          </a:p>
          <a:p>
            <a:endParaRPr lang="en-US" sz="1800" b="0" dirty="0">
              <a:latin typeface="Times New Roman" panose="02020603050405020304" pitchFamily="18" charset="0"/>
              <a:cs typeface="Times New Roman" panose="02020603050405020304" pitchFamily="18" charset="0"/>
            </a:endParaRPr>
          </a:p>
          <a:p>
            <a:r>
              <a:rPr lang="en-US" sz="1800" b="0" dirty="0">
                <a:latin typeface="Times New Roman" panose="02020603050405020304" pitchFamily="18" charset="0"/>
                <a:cs typeface="Times New Roman" panose="02020603050405020304" pitchFamily="18" charset="0"/>
              </a:rPr>
              <a:t>1 Thessalonians 5:14 (ESV) — </a:t>
            </a:r>
            <a:r>
              <a:rPr lang="en-US" sz="1800" b="0" dirty="0" smtClean="0">
                <a:latin typeface="Times New Roman" panose="02020603050405020304" pitchFamily="18" charset="0"/>
                <a:cs typeface="Times New Roman" panose="02020603050405020304" pitchFamily="18" charset="0"/>
              </a:rPr>
              <a:t>And </a:t>
            </a:r>
            <a:r>
              <a:rPr lang="en-US" sz="1800" b="0" dirty="0">
                <a:latin typeface="Times New Roman" panose="02020603050405020304" pitchFamily="18" charset="0"/>
                <a:cs typeface="Times New Roman" panose="02020603050405020304" pitchFamily="18" charset="0"/>
              </a:rPr>
              <a:t>we urge you, brothers, admonish the idle, encourage the fainthearted, help the weak, be patient with them all. </a:t>
            </a:r>
          </a:p>
        </p:txBody>
      </p:sp>
    </p:spTree>
    <p:extLst>
      <p:ext uri="{BB962C8B-B14F-4D97-AF65-F5344CB8AC3E}">
        <p14:creationId xmlns:p14="http://schemas.microsoft.com/office/powerpoint/2010/main" val="418922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324600" cy="686118"/>
          </a:xfrm>
        </p:spPr>
        <p:txBody>
          <a:bodyPr>
            <a:normAutofit fontScale="90000"/>
          </a:bodyPr>
          <a:lstStyle/>
          <a:p>
            <a:r>
              <a:rPr lang="en-US" b="1" dirty="0" smtClean="0">
                <a:latin typeface="Bisitun" panose="02000000000000000000" pitchFamily="2" charset="0"/>
                <a:ea typeface="Bisitun" panose="02000000000000000000" pitchFamily="2" charset="0"/>
              </a:rPr>
              <a:t>God’s view of Discipline</a:t>
            </a:r>
            <a:endParaRPr lang="en-US" b="1" dirty="0">
              <a:latin typeface="Bisitun" panose="02000000000000000000" pitchFamily="2" charset="0"/>
              <a:ea typeface="Bisitun" panose="02000000000000000000" pitchFamily="2" charset="0"/>
            </a:endParaRPr>
          </a:p>
        </p:txBody>
      </p:sp>
      <p:sp>
        <p:nvSpPr>
          <p:cNvPr id="3" name="Content Placeholder 2"/>
          <p:cNvSpPr>
            <a:spLocks noGrp="1"/>
          </p:cNvSpPr>
          <p:nvPr>
            <p:ph idx="1"/>
          </p:nvPr>
        </p:nvSpPr>
        <p:spPr>
          <a:xfrm>
            <a:off x="457200" y="1143000"/>
            <a:ext cx="7620000" cy="5715000"/>
          </a:xfrm>
        </p:spPr>
        <p:txBody>
          <a:bodyPr>
            <a:normAutofit fontScale="77500" lnSpcReduction="20000"/>
          </a:bodyPr>
          <a:lstStyle/>
          <a:p>
            <a:pPr marL="342900" indent="-342900">
              <a:buFont typeface="Arial" panose="020B0604020202020204" pitchFamily="34" charset="0"/>
              <a:buChar char="•"/>
            </a:pPr>
            <a:r>
              <a:rPr lang="en-US" sz="2400" dirty="0" smtClean="0"/>
              <a:t>God commands discipline (correction) of sin among the community of believers.</a:t>
            </a:r>
          </a:p>
          <a:p>
            <a:r>
              <a:rPr lang="en-US" sz="2300" b="0" dirty="0">
                <a:latin typeface="Times New Roman" panose="02020603050405020304" pitchFamily="18" charset="0"/>
                <a:cs typeface="Times New Roman" panose="02020603050405020304" pitchFamily="18" charset="0"/>
              </a:rPr>
              <a:t>2 Thessalonians 3:6–15 (ESV) — </a:t>
            </a:r>
            <a:r>
              <a:rPr lang="en-US" sz="2300" b="0" dirty="0" smtClean="0">
                <a:latin typeface="Times New Roman" panose="02020603050405020304" pitchFamily="18" charset="0"/>
                <a:cs typeface="Times New Roman" panose="02020603050405020304" pitchFamily="18" charset="0"/>
              </a:rPr>
              <a:t>Now </a:t>
            </a:r>
            <a:r>
              <a:rPr lang="en-US" sz="2300" b="0" dirty="0">
                <a:latin typeface="Times New Roman" panose="02020603050405020304" pitchFamily="18" charset="0"/>
                <a:cs typeface="Times New Roman" panose="02020603050405020304" pitchFamily="18" charset="0"/>
              </a:rPr>
              <a:t>we command you, brothers, in the name of our Lord Jesus Christ, </a:t>
            </a:r>
            <a:r>
              <a:rPr lang="en-US" sz="2300" dirty="0">
                <a:latin typeface="Times New Roman" panose="02020603050405020304" pitchFamily="18" charset="0"/>
                <a:cs typeface="Times New Roman" panose="02020603050405020304" pitchFamily="18" charset="0"/>
              </a:rPr>
              <a:t>that you keep away from any brother</a:t>
            </a:r>
            <a:r>
              <a:rPr lang="en-US" sz="2300" b="0" dirty="0">
                <a:latin typeface="Times New Roman" panose="02020603050405020304" pitchFamily="18" charset="0"/>
                <a:cs typeface="Times New Roman" panose="02020603050405020304" pitchFamily="18" charset="0"/>
              </a:rPr>
              <a:t> who is walking in idleness and not in accord with the tradition that you received from us…  14 If anyone does not obey what we say in this letter, </a:t>
            </a:r>
            <a:r>
              <a:rPr lang="en-US" sz="2300" dirty="0">
                <a:latin typeface="Times New Roman" panose="02020603050405020304" pitchFamily="18" charset="0"/>
                <a:cs typeface="Times New Roman" panose="02020603050405020304" pitchFamily="18" charset="0"/>
              </a:rPr>
              <a:t>take note of that person, and have nothing to do with him, that he may be ashamed. </a:t>
            </a:r>
            <a:r>
              <a:rPr lang="en-US" sz="2300" b="0" dirty="0">
                <a:latin typeface="Times New Roman" panose="02020603050405020304" pitchFamily="18" charset="0"/>
                <a:cs typeface="Times New Roman" panose="02020603050405020304" pitchFamily="18" charset="0"/>
              </a:rPr>
              <a:t>15 Do not regard him as an enemy, but warn him as a brother. </a:t>
            </a:r>
            <a:endParaRPr lang="en-US" sz="2300" b="0" dirty="0" smtClean="0">
              <a:latin typeface="Times New Roman" panose="02020603050405020304" pitchFamily="18" charset="0"/>
              <a:cs typeface="Times New Roman" panose="02020603050405020304" pitchFamily="18" charset="0"/>
            </a:endParaRPr>
          </a:p>
          <a:p>
            <a:endParaRPr lang="en-US" sz="2300" b="0" dirty="0">
              <a:latin typeface="Times New Roman" panose="02020603050405020304" pitchFamily="18" charset="0"/>
              <a:cs typeface="Times New Roman" panose="02020603050405020304" pitchFamily="18" charset="0"/>
            </a:endParaRPr>
          </a:p>
          <a:p>
            <a:r>
              <a:rPr lang="en-US" sz="2300" b="0" dirty="0">
                <a:latin typeface="Times New Roman" panose="02020603050405020304" pitchFamily="18" charset="0"/>
                <a:cs typeface="Times New Roman" panose="02020603050405020304" pitchFamily="18" charset="0"/>
              </a:rPr>
              <a:t>1 Timothy 5:19–20 (ESV) — </a:t>
            </a:r>
            <a:r>
              <a:rPr lang="en-US" sz="2300" b="0" dirty="0" smtClean="0">
                <a:latin typeface="Times New Roman" panose="02020603050405020304" pitchFamily="18" charset="0"/>
                <a:cs typeface="Times New Roman" panose="02020603050405020304" pitchFamily="18" charset="0"/>
              </a:rPr>
              <a:t>Do </a:t>
            </a:r>
            <a:r>
              <a:rPr lang="en-US" sz="2300" b="0" dirty="0">
                <a:latin typeface="Times New Roman" panose="02020603050405020304" pitchFamily="18" charset="0"/>
                <a:cs typeface="Times New Roman" panose="02020603050405020304" pitchFamily="18" charset="0"/>
              </a:rPr>
              <a:t>not admit a charge against an elder except on the evidence of two or three witnesses. 20 </a:t>
            </a:r>
            <a:r>
              <a:rPr lang="en-US" sz="2300" dirty="0">
                <a:latin typeface="Times New Roman" panose="02020603050405020304" pitchFamily="18" charset="0"/>
                <a:cs typeface="Times New Roman" panose="02020603050405020304" pitchFamily="18" charset="0"/>
              </a:rPr>
              <a:t>As for those who persist in sin, rebuke them in the presence of all</a:t>
            </a:r>
            <a:r>
              <a:rPr lang="en-US" sz="2300" b="0" dirty="0">
                <a:latin typeface="Times New Roman" panose="02020603050405020304" pitchFamily="18" charset="0"/>
                <a:cs typeface="Times New Roman" panose="02020603050405020304" pitchFamily="18" charset="0"/>
              </a:rPr>
              <a:t>, so that the rest may stand in fear. </a:t>
            </a:r>
            <a:endParaRPr lang="en-US" sz="2300" b="0" dirty="0" smtClean="0">
              <a:latin typeface="Times New Roman" panose="02020603050405020304" pitchFamily="18" charset="0"/>
              <a:cs typeface="Times New Roman" panose="02020603050405020304" pitchFamily="18" charset="0"/>
            </a:endParaRPr>
          </a:p>
          <a:p>
            <a:endParaRPr lang="en-US" sz="2300" b="0" dirty="0">
              <a:latin typeface="Times New Roman" panose="02020603050405020304" pitchFamily="18" charset="0"/>
              <a:cs typeface="Times New Roman" panose="02020603050405020304" pitchFamily="18" charset="0"/>
            </a:endParaRPr>
          </a:p>
          <a:p>
            <a:r>
              <a:rPr lang="en-US" sz="2300" b="0" dirty="0">
                <a:latin typeface="Times New Roman" panose="02020603050405020304" pitchFamily="18" charset="0"/>
                <a:cs typeface="Times New Roman" panose="02020603050405020304" pitchFamily="18" charset="0"/>
              </a:rPr>
              <a:t>2 Timothy 3:5 (ESV) — </a:t>
            </a:r>
            <a:r>
              <a:rPr lang="en-US" sz="2300" b="0" dirty="0" smtClean="0">
                <a:latin typeface="Times New Roman" panose="02020603050405020304" pitchFamily="18" charset="0"/>
                <a:cs typeface="Times New Roman" panose="02020603050405020304" pitchFamily="18" charset="0"/>
              </a:rPr>
              <a:t>having </a:t>
            </a:r>
            <a:r>
              <a:rPr lang="en-US" sz="2300" b="0" dirty="0">
                <a:latin typeface="Times New Roman" panose="02020603050405020304" pitchFamily="18" charset="0"/>
                <a:cs typeface="Times New Roman" panose="02020603050405020304" pitchFamily="18" charset="0"/>
              </a:rPr>
              <a:t>the appearance of godliness, but denying its power. </a:t>
            </a:r>
            <a:r>
              <a:rPr lang="en-US" sz="2300" dirty="0">
                <a:latin typeface="Times New Roman" panose="02020603050405020304" pitchFamily="18" charset="0"/>
                <a:cs typeface="Times New Roman" panose="02020603050405020304" pitchFamily="18" charset="0"/>
              </a:rPr>
              <a:t>Avoid such people. </a:t>
            </a:r>
            <a:endParaRPr lang="en-US" sz="2300" dirty="0" smtClean="0">
              <a:latin typeface="Times New Roman" panose="02020603050405020304" pitchFamily="18" charset="0"/>
              <a:cs typeface="Times New Roman" panose="02020603050405020304" pitchFamily="18" charset="0"/>
            </a:endParaRPr>
          </a:p>
          <a:p>
            <a:endParaRPr lang="en-US" sz="2300" b="0" dirty="0">
              <a:latin typeface="Times New Roman" panose="02020603050405020304" pitchFamily="18" charset="0"/>
              <a:cs typeface="Times New Roman" panose="02020603050405020304" pitchFamily="18" charset="0"/>
            </a:endParaRPr>
          </a:p>
          <a:p>
            <a:r>
              <a:rPr lang="en-US" sz="2300" b="0" dirty="0">
                <a:latin typeface="Times New Roman" panose="02020603050405020304" pitchFamily="18" charset="0"/>
                <a:cs typeface="Times New Roman" panose="02020603050405020304" pitchFamily="18" charset="0"/>
              </a:rPr>
              <a:t>Titus 3:9–11 (ESV) — </a:t>
            </a:r>
            <a:r>
              <a:rPr lang="en-US" sz="2300" b="0" dirty="0" smtClean="0">
                <a:latin typeface="Times New Roman" panose="02020603050405020304" pitchFamily="18" charset="0"/>
                <a:cs typeface="Times New Roman" panose="02020603050405020304" pitchFamily="18" charset="0"/>
              </a:rPr>
              <a:t>But </a:t>
            </a:r>
            <a:r>
              <a:rPr lang="en-US" sz="2300" b="0" dirty="0">
                <a:latin typeface="Times New Roman" panose="02020603050405020304" pitchFamily="18" charset="0"/>
                <a:cs typeface="Times New Roman" panose="02020603050405020304" pitchFamily="18" charset="0"/>
              </a:rPr>
              <a:t>avoid foolish controversies, genealogies, dissensions, and quarrels about the law, for they are unprofitable and worthless. 10 As for a person who stirs up division, after warning him once and then twice</a:t>
            </a:r>
            <a:r>
              <a:rPr lang="en-US" sz="2300" dirty="0">
                <a:latin typeface="Times New Roman" panose="02020603050405020304" pitchFamily="18" charset="0"/>
                <a:cs typeface="Times New Roman" panose="02020603050405020304" pitchFamily="18" charset="0"/>
              </a:rPr>
              <a:t>, have nothing more to do with him,</a:t>
            </a:r>
            <a:r>
              <a:rPr lang="en-US" sz="2300" b="0" dirty="0">
                <a:latin typeface="Times New Roman" panose="02020603050405020304" pitchFamily="18" charset="0"/>
                <a:cs typeface="Times New Roman" panose="02020603050405020304" pitchFamily="18" charset="0"/>
              </a:rPr>
              <a:t> 11 knowing that such a person is warped and sinful; he is self-condemned. </a:t>
            </a:r>
          </a:p>
        </p:txBody>
      </p:sp>
    </p:spTree>
    <p:extLst>
      <p:ext uri="{BB962C8B-B14F-4D97-AF65-F5344CB8AC3E}">
        <p14:creationId xmlns:p14="http://schemas.microsoft.com/office/powerpoint/2010/main" val="1502126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533718"/>
          </a:xfrm>
        </p:spPr>
        <p:txBody>
          <a:bodyPr>
            <a:normAutofit/>
          </a:bodyPr>
          <a:lstStyle/>
          <a:p>
            <a:r>
              <a:rPr lang="en-US" sz="2800" b="1" dirty="0">
                <a:latin typeface="Consolas" panose="020B0609020204030204" pitchFamily="49" charset="0"/>
                <a:ea typeface="Bisitun" panose="02000000000000000000" pitchFamily="2" charset="0"/>
              </a:rPr>
              <a:t>8</a:t>
            </a:r>
            <a:r>
              <a:rPr lang="en-US" sz="2800" b="1" dirty="0" smtClean="0">
                <a:latin typeface="Consolas" panose="020B0609020204030204" pitchFamily="49" charset="0"/>
                <a:ea typeface="Bisitun" panose="02000000000000000000" pitchFamily="2" charset="0"/>
              </a:rPr>
              <a:t> </a:t>
            </a:r>
            <a:r>
              <a:rPr lang="en-US" sz="2800" b="1" dirty="0" smtClean="0">
                <a:latin typeface="Consolas" panose="020B0609020204030204" pitchFamily="49" charset="0"/>
                <a:ea typeface="Bisitun" panose="02000000000000000000" pitchFamily="2" charset="0"/>
              </a:rPr>
              <a:t>Questions about Church Discipline</a:t>
            </a:r>
            <a:endParaRPr lang="en-US" sz="2800" b="1" dirty="0">
              <a:latin typeface="Consolas" panose="020B0609020204030204" pitchFamily="49" charset="0"/>
              <a:ea typeface="Bisitun" panose="02000000000000000000" pitchFamily="2" charset="0"/>
            </a:endParaRPr>
          </a:p>
        </p:txBody>
      </p:sp>
      <p:sp>
        <p:nvSpPr>
          <p:cNvPr id="3" name="Content Placeholder 2"/>
          <p:cNvSpPr>
            <a:spLocks noGrp="1"/>
          </p:cNvSpPr>
          <p:nvPr>
            <p:ph idx="1"/>
          </p:nvPr>
        </p:nvSpPr>
        <p:spPr>
          <a:xfrm>
            <a:off x="457200" y="838200"/>
            <a:ext cx="7620000" cy="6019800"/>
          </a:xfrm>
        </p:spPr>
        <p:txBody>
          <a:bodyPr>
            <a:normAutofit/>
          </a:bodyPr>
          <a:lstStyle/>
          <a:p>
            <a:r>
              <a:rPr lang="en-US" sz="2400" dirty="0" smtClean="0"/>
              <a:t>Question 1: What is Church Discipline?</a:t>
            </a:r>
          </a:p>
          <a:p>
            <a:endParaRPr lang="en-US" sz="2400" dirty="0"/>
          </a:p>
          <a:p>
            <a:r>
              <a:rPr lang="en-US" sz="2400" b="0" dirty="0">
                <a:latin typeface="Times New Roman" panose="02020603050405020304" pitchFamily="18" charset="0"/>
                <a:cs typeface="Times New Roman" panose="02020603050405020304" pitchFamily="18" charset="0"/>
              </a:rPr>
              <a:t>Church discipline is the process of correcting sin in the life of the congregation and its members.  This can mean correcting sin through a private word of admonition.  It also means correcting sin by formally removing an individual from membership.  </a:t>
            </a:r>
            <a:r>
              <a:rPr lang="en-US" sz="2400" dirty="0">
                <a:latin typeface="Times New Roman" panose="02020603050405020304" pitchFamily="18" charset="0"/>
                <a:cs typeface="Times New Roman" panose="02020603050405020304" pitchFamily="18" charset="0"/>
              </a:rPr>
              <a:t>The goal of church discipline is always to correct transgressions of God’s law among God’s people</a:t>
            </a:r>
            <a:r>
              <a:rPr lang="en-US" sz="2400" b="0" dirty="0">
                <a:latin typeface="Times New Roman" panose="02020603050405020304" pitchFamily="18" charset="0"/>
                <a:cs typeface="Times New Roman" panose="02020603050405020304" pitchFamily="18" charset="0"/>
              </a:rPr>
              <a:t>.</a:t>
            </a:r>
          </a:p>
          <a:p>
            <a:endParaRPr lang="en-US" sz="2400" dirty="0" smtClean="0"/>
          </a:p>
        </p:txBody>
      </p:sp>
    </p:spTree>
    <p:extLst>
      <p:ext uri="{BB962C8B-B14F-4D97-AF65-F5344CB8AC3E}">
        <p14:creationId xmlns:p14="http://schemas.microsoft.com/office/powerpoint/2010/main" val="54001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533718"/>
          </a:xfrm>
        </p:spPr>
        <p:txBody>
          <a:bodyPr>
            <a:normAutofit/>
          </a:bodyPr>
          <a:lstStyle/>
          <a:p>
            <a:r>
              <a:rPr lang="en-US" sz="2800" b="1" dirty="0">
                <a:latin typeface="Consolas" panose="020B0609020204030204" pitchFamily="49" charset="0"/>
                <a:ea typeface="Bisitun" panose="02000000000000000000" pitchFamily="2" charset="0"/>
              </a:rPr>
              <a:t>8</a:t>
            </a:r>
            <a:r>
              <a:rPr lang="en-US" sz="2800" b="1" dirty="0" smtClean="0">
                <a:latin typeface="Consolas" panose="020B0609020204030204" pitchFamily="49" charset="0"/>
                <a:ea typeface="Bisitun" panose="02000000000000000000" pitchFamily="2" charset="0"/>
              </a:rPr>
              <a:t> </a:t>
            </a:r>
            <a:r>
              <a:rPr lang="en-US" sz="2800" b="1" dirty="0" smtClean="0">
                <a:latin typeface="Consolas" panose="020B0609020204030204" pitchFamily="49" charset="0"/>
                <a:ea typeface="Bisitun" panose="02000000000000000000" pitchFamily="2" charset="0"/>
              </a:rPr>
              <a:t>Questions about Church Discipline</a:t>
            </a:r>
            <a:endParaRPr lang="en-US" sz="2800" b="1" dirty="0">
              <a:latin typeface="Consolas" panose="020B0609020204030204" pitchFamily="49" charset="0"/>
              <a:ea typeface="Bisitun" panose="02000000000000000000" pitchFamily="2" charset="0"/>
            </a:endParaRPr>
          </a:p>
        </p:txBody>
      </p:sp>
      <p:sp>
        <p:nvSpPr>
          <p:cNvPr id="3" name="Content Placeholder 2"/>
          <p:cNvSpPr>
            <a:spLocks noGrp="1"/>
          </p:cNvSpPr>
          <p:nvPr>
            <p:ph idx="1"/>
          </p:nvPr>
        </p:nvSpPr>
        <p:spPr>
          <a:xfrm>
            <a:off x="457200" y="838200"/>
            <a:ext cx="8382000" cy="6019800"/>
          </a:xfrm>
        </p:spPr>
        <p:txBody>
          <a:bodyPr>
            <a:normAutofit/>
          </a:bodyPr>
          <a:lstStyle/>
          <a:p>
            <a:r>
              <a:rPr lang="en-US" sz="2400" dirty="0" smtClean="0"/>
              <a:t>Question 1: What is Church Discipline?</a:t>
            </a:r>
          </a:p>
          <a:p>
            <a:endParaRPr lang="en-US" sz="2400" dirty="0"/>
          </a:p>
          <a:p>
            <a:pPr marL="457200" indent="-457200">
              <a:buFont typeface="+mj-lt"/>
              <a:buAutoNum type="alphaUcPeriod"/>
            </a:pPr>
            <a:r>
              <a:rPr lang="en-US" sz="2400" b="0" dirty="0" smtClean="0"/>
              <a:t>Corrective church discipline is one aspect of Christian discipleship.</a:t>
            </a:r>
          </a:p>
          <a:p>
            <a:pPr marL="457200" indent="-457200">
              <a:buFont typeface="+mj-lt"/>
              <a:buAutoNum type="alphaUcPeriod"/>
            </a:pPr>
            <a:endParaRPr lang="en-US" sz="2400" b="0" dirty="0"/>
          </a:p>
          <a:p>
            <a:pPr marL="457200" indent="-457200">
              <a:buFont typeface="+mj-lt"/>
              <a:buAutoNum type="alphaUcPeriod"/>
            </a:pPr>
            <a:endParaRPr lang="en-US" sz="2400" b="0" dirty="0" smtClean="0"/>
          </a:p>
          <a:p>
            <a:pPr marL="457200" indent="-457200">
              <a:buFont typeface="+mj-lt"/>
              <a:buAutoNum type="alphaUcPeriod"/>
            </a:pPr>
            <a:r>
              <a:rPr lang="en-US" sz="2400" b="0" dirty="0" smtClean="0"/>
              <a:t>Corrective </a:t>
            </a:r>
            <a:r>
              <a:rPr lang="en-US" sz="2400" b="0" dirty="0"/>
              <a:t>church discipline is the formal public act of excluding a professed Christian from church membership and the Lord’s Table for open,  </a:t>
            </a:r>
            <a:r>
              <a:rPr lang="en-US" sz="2400" b="0" dirty="0" err="1"/>
              <a:t>unrepented</a:t>
            </a:r>
            <a:r>
              <a:rPr lang="en-US" sz="2400" b="0" dirty="0"/>
              <a:t> of sin. </a:t>
            </a:r>
          </a:p>
          <a:p>
            <a:pPr marL="457200" indent="-457200">
              <a:buFont typeface="+mj-lt"/>
              <a:buAutoNum type="alphaUcPeriod"/>
            </a:pPr>
            <a:endParaRPr lang="en-US" sz="2400" dirty="0" smtClean="0"/>
          </a:p>
        </p:txBody>
      </p:sp>
    </p:spTree>
    <p:extLst>
      <p:ext uri="{BB962C8B-B14F-4D97-AF65-F5344CB8AC3E}">
        <p14:creationId xmlns:p14="http://schemas.microsoft.com/office/powerpoint/2010/main" val="343543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534400" cy="533718"/>
          </a:xfrm>
        </p:spPr>
        <p:txBody>
          <a:bodyPr>
            <a:normAutofit/>
          </a:bodyPr>
          <a:lstStyle/>
          <a:p>
            <a:r>
              <a:rPr lang="en-US" sz="2800" b="1" dirty="0">
                <a:latin typeface="Consolas" panose="020B0609020204030204" pitchFamily="49" charset="0"/>
                <a:ea typeface="Bisitun" panose="02000000000000000000" pitchFamily="2" charset="0"/>
              </a:rPr>
              <a:t>8</a:t>
            </a:r>
            <a:r>
              <a:rPr lang="en-US" sz="2800" b="1" dirty="0" smtClean="0">
                <a:latin typeface="Consolas" panose="020B0609020204030204" pitchFamily="49" charset="0"/>
                <a:ea typeface="Bisitun" panose="02000000000000000000" pitchFamily="2" charset="0"/>
              </a:rPr>
              <a:t> </a:t>
            </a:r>
            <a:r>
              <a:rPr lang="en-US" sz="2800" b="1" dirty="0" smtClean="0">
                <a:latin typeface="Consolas" panose="020B0609020204030204" pitchFamily="49" charset="0"/>
                <a:ea typeface="Bisitun" panose="02000000000000000000" pitchFamily="2" charset="0"/>
              </a:rPr>
              <a:t>Questions about Church Discipline</a:t>
            </a:r>
            <a:endParaRPr lang="en-US" sz="2800" b="1" dirty="0">
              <a:latin typeface="Consolas" panose="020B0609020204030204" pitchFamily="49" charset="0"/>
              <a:ea typeface="Bisitun" panose="02000000000000000000" pitchFamily="2" charset="0"/>
            </a:endParaRPr>
          </a:p>
        </p:txBody>
      </p:sp>
      <p:sp>
        <p:nvSpPr>
          <p:cNvPr id="3" name="Content Placeholder 2"/>
          <p:cNvSpPr>
            <a:spLocks noGrp="1"/>
          </p:cNvSpPr>
          <p:nvPr>
            <p:ph idx="1"/>
          </p:nvPr>
        </p:nvSpPr>
        <p:spPr>
          <a:xfrm>
            <a:off x="457200" y="838200"/>
            <a:ext cx="7620000" cy="6019800"/>
          </a:xfrm>
        </p:spPr>
        <p:txBody>
          <a:bodyPr>
            <a:normAutofit/>
          </a:bodyPr>
          <a:lstStyle/>
          <a:p>
            <a:r>
              <a:rPr lang="en-US" sz="2400" dirty="0" smtClean="0"/>
              <a:t>Question </a:t>
            </a:r>
            <a:r>
              <a:rPr lang="en-US" sz="2400" dirty="0" smtClean="0"/>
              <a:t>2: When should Church Discipline be done?</a:t>
            </a:r>
            <a:endParaRPr lang="en-US" sz="2400" dirty="0" smtClean="0"/>
          </a:p>
          <a:p>
            <a:endParaRPr lang="en-US" sz="2400" dirty="0"/>
          </a:p>
          <a:p>
            <a:r>
              <a:rPr lang="en-US" sz="2800" b="0" u="sng" dirty="0" smtClean="0">
                <a:latin typeface="Times New Roman" panose="02020603050405020304" pitchFamily="18" charset="0"/>
                <a:cs typeface="Times New Roman" panose="02020603050405020304" pitchFamily="18" charset="0"/>
              </a:rPr>
              <a:t>Answer: </a:t>
            </a:r>
            <a:r>
              <a:rPr lang="en-US" sz="2800" b="0" dirty="0" smtClean="0">
                <a:latin typeface="Times New Roman" panose="02020603050405020304" pitchFamily="18" charset="0"/>
                <a:cs typeface="Times New Roman" panose="02020603050405020304" pitchFamily="18" charset="0"/>
              </a:rPr>
              <a:t>When an affirmed brother or sister in Christ is caught in sin and will not repent of it.</a:t>
            </a:r>
          </a:p>
          <a:p>
            <a:endParaRPr lang="en-US" sz="2800" b="0" dirty="0">
              <a:latin typeface="Times New Roman" panose="02020603050405020304" pitchFamily="18" charset="0"/>
              <a:cs typeface="Times New Roman" panose="02020603050405020304" pitchFamily="18" charset="0"/>
            </a:endParaRPr>
          </a:p>
          <a:p>
            <a:r>
              <a:rPr lang="en-US" sz="2800" b="0" u="sng" dirty="0">
                <a:latin typeface="Times New Roman" panose="02020603050405020304" pitchFamily="18" charset="0"/>
                <a:cs typeface="Times New Roman" panose="02020603050405020304" pitchFamily="18" charset="0"/>
              </a:rPr>
              <a:t>Sin is:</a:t>
            </a:r>
            <a:r>
              <a:rPr lang="en-US" sz="2800" b="0" dirty="0">
                <a:latin typeface="Times New Roman" panose="02020603050405020304" pitchFamily="18" charset="0"/>
                <a:cs typeface="Times New Roman" panose="02020603050405020304" pitchFamily="18" charset="0"/>
              </a:rPr>
              <a:t> thinking, saying, doing, or wanting what God has instructed us not to.</a:t>
            </a:r>
            <a:endParaRPr lang="en-US" sz="2800" b="0" dirty="0">
              <a:latin typeface="Times New Roman" panose="02020603050405020304" pitchFamily="18" charset="0"/>
              <a:cs typeface="Times New Roman" panose="02020603050405020304" pitchFamily="18" charset="0"/>
            </a:endParaRPr>
          </a:p>
          <a:p>
            <a:endParaRPr lang="en-US" sz="2400" dirty="0" smtClean="0"/>
          </a:p>
        </p:txBody>
      </p:sp>
    </p:spTree>
    <p:extLst>
      <p:ext uri="{BB962C8B-B14F-4D97-AF65-F5344CB8AC3E}">
        <p14:creationId xmlns:p14="http://schemas.microsoft.com/office/powerpoint/2010/main" val="166750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5486</TotalTime>
  <Words>1769</Words>
  <Application>Microsoft Office PowerPoint</Application>
  <PresentationFormat>On-screen Show (4:3)</PresentationFormat>
  <Paragraphs>173</Paragraphs>
  <Slides>22</Slides>
  <Notes>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Essential</vt:lpstr>
      <vt:lpstr>PowerPoint Presentation</vt:lpstr>
      <vt:lpstr>Overview</vt:lpstr>
      <vt:lpstr>PowerPoint Presentation</vt:lpstr>
      <vt:lpstr>God’s view of Discipline</vt:lpstr>
      <vt:lpstr>God’s view of Discipline</vt:lpstr>
      <vt:lpstr>God’s view of Discipline</vt:lpstr>
      <vt:lpstr>8 Questions about Church Discipline</vt:lpstr>
      <vt:lpstr>8 Questions about Church Discipline</vt:lpstr>
      <vt:lpstr>8 Questions about Church Discipline</vt:lpstr>
      <vt:lpstr>8 Questions about Church Discipline</vt:lpstr>
      <vt:lpstr>8 Questions about Church Discipline</vt:lpstr>
      <vt:lpstr>8 Questions about Church Discipline</vt:lpstr>
      <vt:lpstr>8 Questions about Church Discipline</vt:lpstr>
      <vt:lpstr>8 Questions about Church Discipline</vt:lpstr>
      <vt:lpstr>8 Questions about Church Discipline</vt:lpstr>
      <vt:lpstr>8 Questions about Church Discipline</vt:lpstr>
      <vt:lpstr>8 Questions about Church Discipline</vt:lpstr>
      <vt:lpstr>8 Questions about Church Discipline</vt:lpstr>
      <vt:lpstr>8 Questions about Church Discipline</vt:lpstr>
      <vt:lpstr>Specific Case Studies: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Stephens</dc:creator>
  <cp:lastModifiedBy>Jim Stephens</cp:lastModifiedBy>
  <cp:revision>45</cp:revision>
  <dcterms:created xsi:type="dcterms:W3CDTF">2016-12-06T19:00:32Z</dcterms:created>
  <dcterms:modified xsi:type="dcterms:W3CDTF">2017-02-21T14:40:34Z</dcterms:modified>
</cp:coreProperties>
</file>