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4" r:id="rId2"/>
    <p:sldId id="265" r:id="rId3"/>
    <p:sldId id="256" r:id="rId4"/>
    <p:sldId id="266" r:id="rId5"/>
    <p:sldId id="267" r:id="rId6"/>
    <p:sldId id="275" r:id="rId7"/>
    <p:sldId id="276" r:id="rId8"/>
    <p:sldId id="274" r:id="rId9"/>
    <p:sldId id="277" r:id="rId10"/>
    <p:sldId id="268" r:id="rId11"/>
    <p:sldId id="269" r:id="rId12"/>
    <p:sldId id="270" r:id="rId13"/>
    <p:sldId id="278" r:id="rId14"/>
    <p:sldId id="279" r:id="rId15"/>
    <p:sldId id="271" r:id="rId16"/>
    <p:sldId id="272" r:id="rId17"/>
    <p:sldId id="273" r:id="rId18"/>
    <p:sldId id="280" r:id="rId19"/>
    <p:sldId id="281" r:id="rId20"/>
    <p:sldId id="283" r:id="rId21"/>
    <p:sldId id="284" r:id="rId22"/>
    <p:sldId id="285" r:id="rId23"/>
    <p:sldId id="286" r:id="rId24"/>
    <p:sldId id="287" r:id="rId25"/>
    <p:sldId id="288" r:id="rId26"/>
    <p:sldId id="289" r:id="rId27"/>
    <p:sldId id="290" r:id="rId28"/>
    <p:sldId id="261"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2DC92-7DFE-4584-A8C5-933545F1FBA2}" type="datetimeFigureOut">
              <a:rPr lang="en-US" smtClean="0"/>
              <a:t>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25BCF-5C37-40CF-A371-C980798D994F}" type="slidenum">
              <a:rPr lang="en-US" smtClean="0"/>
              <a:t>‹#›</a:t>
            </a:fld>
            <a:endParaRPr lang="en-US"/>
          </a:p>
        </p:txBody>
      </p:sp>
    </p:spTree>
    <p:extLst>
      <p:ext uri="{BB962C8B-B14F-4D97-AF65-F5344CB8AC3E}">
        <p14:creationId xmlns:p14="http://schemas.microsoft.com/office/powerpoint/2010/main" val="59515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a:t>
            </a:fld>
            <a:endParaRPr lang="en-US"/>
          </a:p>
        </p:txBody>
      </p:sp>
    </p:spTree>
    <p:extLst>
      <p:ext uri="{BB962C8B-B14F-4D97-AF65-F5344CB8AC3E}">
        <p14:creationId xmlns:p14="http://schemas.microsoft.com/office/powerpoint/2010/main" val="367000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Schedule: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Week 1: </a:t>
            </a:r>
            <a:r>
              <a:rPr lang="en-US" sz="1200" kern="1200" dirty="0" smtClean="0">
                <a:solidFill>
                  <a:schemeClr val="tx1"/>
                </a:solidFill>
                <a:effectLst/>
                <a:latin typeface="+mn-lt"/>
                <a:ea typeface="+mn-ea"/>
                <a:cs typeface="+mn-cs"/>
              </a:rPr>
              <a:t>What is the church and is it important?</a:t>
            </a:r>
          </a:p>
          <a:p>
            <a:r>
              <a:rPr lang="en-US" sz="1200" b="1" kern="1200" dirty="0" smtClean="0">
                <a:solidFill>
                  <a:schemeClr val="tx1"/>
                </a:solidFill>
                <a:effectLst/>
                <a:latin typeface="+mn-lt"/>
                <a:ea typeface="+mn-ea"/>
                <a:cs typeface="+mn-cs"/>
              </a:rPr>
              <a:t>Week 2:  </a:t>
            </a:r>
            <a:r>
              <a:rPr lang="en-US" sz="1200" kern="1200" dirty="0" smtClean="0">
                <a:solidFill>
                  <a:schemeClr val="tx1"/>
                </a:solidFill>
                <a:effectLst/>
                <a:latin typeface="+mn-lt"/>
                <a:ea typeface="+mn-ea"/>
                <a:cs typeface="+mn-cs"/>
              </a:rPr>
              <a:t>What is Church Membership and is it important?</a:t>
            </a:r>
          </a:p>
          <a:p>
            <a:r>
              <a:rPr lang="en-US" sz="1200" b="1" kern="1200" dirty="0" smtClean="0">
                <a:solidFill>
                  <a:schemeClr val="tx1"/>
                </a:solidFill>
                <a:effectLst/>
                <a:latin typeface="+mn-lt"/>
                <a:ea typeface="+mn-ea"/>
                <a:cs typeface="+mn-cs"/>
              </a:rPr>
              <a:t>Week 3:  </a:t>
            </a:r>
            <a:r>
              <a:rPr lang="en-US" sz="1200" kern="1200" dirty="0" smtClean="0">
                <a:solidFill>
                  <a:schemeClr val="tx1"/>
                </a:solidFill>
                <a:effectLst/>
                <a:latin typeface="+mn-lt"/>
                <a:ea typeface="+mn-ea"/>
                <a:cs typeface="+mn-cs"/>
              </a:rPr>
              <a:t>What is the Church and its membership like?</a:t>
            </a:r>
          </a:p>
          <a:p>
            <a:r>
              <a:rPr lang="en-US" sz="1200" b="1" kern="1200" dirty="0" smtClean="0">
                <a:solidFill>
                  <a:schemeClr val="tx1"/>
                </a:solidFill>
                <a:effectLst/>
                <a:latin typeface="+mn-lt"/>
                <a:ea typeface="+mn-ea"/>
                <a:cs typeface="+mn-cs"/>
              </a:rPr>
              <a:t>Week 4:  </a:t>
            </a:r>
            <a:r>
              <a:rPr lang="en-US" sz="1200" kern="1200" dirty="0" smtClean="0">
                <a:solidFill>
                  <a:schemeClr val="tx1"/>
                </a:solidFill>
                <a:effectLst/>
                <a:latin typeface="+mn-lt"/>
                <a:ea typeface="+mn-ea"/>
                <a:cs typeface="+mn-cs"/>
              </a:rPr>
              <a:t>What are the responsibilities and privileges of membership?</a:t>
            </a:r>
          </a:p>
          <a:p>
            <a:r>
              <a:rPr lang="en-US" sz="1200" b="1" kern="1200" dirty="0" smtClean="0">
                <a:solidFill>
                  <a:schemeClr val="tx1"/>
                </a:solidFill>
                <a:effectLst/>
                <a:latin typeface="+mn-lt"/>
                <a:ea typeface="+mn-ea"/>
                <a:cs typeface="+mn-cs"/>
              </a:rPr>
              <a:t>Week 5:  </a:t>
            </a:r>
            <a:r>
              <a:rPr lang="en-US" sz="1200" kern="1200" dirty="0" smtClean="0">
                <a:solidFill>
                  <a:schemeClr val="tx1"/>
                </a:solidFill>
                <a:effectLst/>
                <a:latin typeface="+mn-lt"/>
                <a:ea typeface="+mn-ea"/>
                <a:cs typeface="+mn-cs"/>
              </a:rPr>
              <a:t>What do we do if a member does not represent Christ?</a:t>
            </a:r>
          </a:p>
          <a:p>
            <a:r>
              <a:rPr lang="en-US" sz="1200" b="1" kern="1200" dirty="0" smtClean="0">
                <a:solidFill>
                  <a:schemeClr val="tx1"/>
                </a:solidFill>
                <a:effectLst/>
                <a:latin typeface="+mn-lt"/>
                <a:ea typeface="+mn-ea"/>
                <a:cs typeface="+mn-cs"/>
              </a:rPr>
              <a:t>Week 6:  </a:t>
            </a:r>
            <a:r>
              <a:rPr lang="en-US" sz="1200" kern="1200" dirty="0" smtClean="0">
                <a:solidFill>
                  <a:schemeClr val="tx1"/>
                </a:solidFill>
                <a:effectLst/>
                <a:latin typeface="+mn-lt"/>
                <a:ea typeface="+mn-ea"/>
                <a:cs typeface="+mn-cs"/>
              </a:rPr>
              <a:t>What will practicing meaningful membership look like?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Comment on asking questions…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a:t>
            </a:fld>
            <a:endParaRPr lang="en-US"/>
          </a:p>
        </p:txBody>
      </p:sp>
    </p:spTree>
    <p:extLst>
      <p:ext uri="{BB962C8B-B14F-4D97-AF65-F5344CB8AC3E}">
        <p14:creationId xmlns:p14="http://schemas.microsoft.com/office/powerpoint/2010/main" val="89341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 we</a:t>
            </a:r>
            <a:r>
              <a:rPr lang="en-US" baseline="0" dirty="0" smtClean="0"/>
              <a:t> look to limit </a:t>
            </a:r>
            <a:r>
              <a:rPr lang="en-US" baseline="0" dirty="0" err="1" smtClean="0"/>
              <a:t>minstry</a:t>
            </a:r>
            <a:r>
              <a:rPr lang="en-US" baseline="0" dirty="0" smtClean="0"/>
              <a:t> in the church to members?, what will limiting ministry to members do?, what are some consequences of allowing non-members to act like members?</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3</a:t>
            </a:fld>
            <a:endParaRPr lang="en-US"/>
          </a:p>
        </p:txBody>
      </p:sp>
    </p:spTree>
    <p:extLst>
      <p:ext uri="{BB962C8B-B14F-4D97-AF65-F5344CB8AC3E}">
        <p14:creationId xmlns:p14="http://schemas.microsoft.com/office/powerpoint/2010/main" val="211973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be keep up our membership list?</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28</a:t>
            </a:fld>
            <a:endParaRPr lang="en-US"/>
          </a:p>
        </p:txBody>
      </p:sp>
    </p:spTree>
    <p:extLst>
      <p:ext uri="{BB962C8B-B14F-4D97-AF65-F5344CB8AC3E}">
        <p14:creationId xmlns:p14="http://schemas.microsoft.com/office/powerpoint/2010/main" val="406651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Overarching</a:t>
            </a:r>
            <a:r>
              <a:rPr lang="en-US" baseline="0" dirty="0" smtClean="0"/>
              <a:t> principle – membership before ministry, how does this look with kids, teens, and others?, Individual exceptions will happen, should we keep up our membership list?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29</a:t>
            </a:fld>
            <a:endParaRPr lang="en-US"/>
          </a:p>
        </p:txBody>
      </p:sp>
    </p:spTree>
    <p:extLst>
      <p:ext uri="{BB962C8B-B14F-4D97-AF65-F5344CB8AC3E}">
        <p14:creationId xmlns:p14="http://schemas.microsoft.com/office/powerpoint/2010/main" val="406651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2/4/2017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54FA6E-BB82-4D4D-85A3-CE9F76F74A17}" type="datetimeFigureOut">
              <a:rPr lang="en-US" smtClean="0"/>
              <a:t>2/4/2017</a:t>
            </a:fld>
            <a:endParaRPr lang="en-US"/>
          </a:p>
        </p:txBody>
      </p:sp>
      <p:sp>
        <p:nvSpPr>
          <p:cNvPr id="8" name="Slide Number Placeholder 7"/>
          <p:cNvSpPr>
            <a:spLocks noGrp="1"/>
          </p:cNvSpPr>
          <p:nvPr>
            <p:ph type="sldNum" sz="quarter" idx="11"/>
          </p:nvPr>
        </p:nvSpPr>
        <p:spPr/>
        <p:txBody>
          <a:bodyPr/>
          <a:lstStyle/>
          <a:p>
            <a:fld id="{AD5DDD2A-40D3-4887-98C6-36FB33E455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54FA6E-BB82-4D4D-85A3-CE9F76F74A17}" type="datetimeFigureOut">
              <a:rPr lang="en-US" smtClean="0"/>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54FA6E-BB82-4D4D-85A3-CE9F76F74A17}" type="datetimeFigureOut">
              <a:rPr lang="en-US" smtClean="0"/>
              <a:t>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4FA6E-BB82-4D4D-85A3-CE9F76F74A17}" type="datetimeFigureOut">
              <a:rPr lang="en-US" smtClean="0"/>
              <a:t>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4FA6E-BB82-4D4D-85A3-CE9F76F74A17}" type="datetimeFigureOut">
              <a:rPr lang="en-US" smtClean="0"/>
              <a:t>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F54FA6E-BB82-4D4D-85A3-CE9F76F74A17}" type="datetimeFigureOut">
              <a:rPr lang="en-US" smtClean="0"/>
              <a:t>2/4/2017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D5DDD2A-40D3-4887-98C6-36FB33E4550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0804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6096000"/>
          </a:xfrm>
        </p:spPr>
        <p:txBody>
          <a:bodyPr>
            <a:normAutofit fontScale="85000" lnSpcReduction="20000"/>
          </a:bodyPr>
          <a:lstStyle/>
          <a:p>
            <a:r>
              <a:rPr lang="en-US" sz="2800" dirty="0"/>
              <a:t>2</a:t>
            </a:r>
            <a:r>
              <a:rPr lang="en-US" sz="2800" dirty="0" smtClean="0"/>
              <a:t>. Attend church regularly. (why)</a:t>
            </a:r>
          </a:p>
          <a:p>
            <a:endParaRPr lang="en-US" b="1" dirty="0" smtClean="0"/>
          </a:p>
          <a:p>
            <a:r>
              <a:rPr lang="en-US" b="1" dirty="0" smtClean="0"/>
              <a:t>GOD COMMANDED IT:</a:t>
            </a:r>
            <a:r>
              <a:rPr lang="en-US" dirty="0" smtClean="0"/>
              <a:t>  </a:t>
            </a:r>
          </a:p>
          <a:p>
            <a:r>
              <a:rPr lang="en-US" b="0" u="sng" dirty="0" smtClean="0"/>
              <a:t>Hebrews </a:t>
            </a:r>
            <a:r>
              <a:rPr lang="en-US" b="0" u="sng" dirty="0"/>
              <a:t>10:24–25 (ESV)</a:t>
            </a:r>
            <a:r>
              <a:rPr lang="en-US" b="0" dirty="0"/>
              <a:t> — 24 And let us consider how to stir up one another to love and good works, 25 not neglecting to meet together, as is the habit of some, but encouraging one another, and all the more as you see the Day drawing near. </a:t>
            </a:r>
            <a:endParaRPr lang="en-US" b="0" dirty="0" smtClean="0"/>
          </a:p>
          <a:p>
            <a:endParaRPr lang="en-US" dirty="0" smtClean="0"/>
          </a:p>
          <a:p>
            <a:r>
              <a:rPr lang="en-US" dirty="0" smtClean="0"/>
              <a:t>EARLY </a:t>
            </a:r>
            <a:r>
              <a:rPr lang="en-US" dirty="0"/>
              <a:t>CHRISTIANS MODELED IT: </a:t>
            </a:r>
          </a:p>
          <a:p>
            <a:r>
              <a:rPr lang="en-US" b="0" u="sng" dirty="0"/>
              <a:t>Acts 2:42 (ESV) </a:t>
            </a:r>
            <a:r>
              <a:rPr lang="en-US" b="0" dirty="0"/>
              <a:t>— 42 And they devoted themselves to the apostles’ teaching and the fellowship, to the breaking of bread and the prayers. </a:t>
            </a:r>
            <a:endParaRPr lang="en-US" b="0" dirty="0" smtClean="0"/>
          </a:p>
          <a:p>
            <a:endParaRPr lang="en-US" dirty="0" smtClean="0"/>
          </a:p>
          <a:p>
            <a:r>
              <a:rPr lang="en-US" dirty="0" smtClean="0"/>
              <a:t>SPIRITUAL </a:t>
            </a:r>
            <a:r>
              <a:rPr lang="en-US" dirty="0"/>
              <a:t>GROWTH DEPENDS ON IT:  </a:t>
            </a:r>
          </a:p>
          <a:p>
            <a:r>
              <a:rPr lang="en-US" b="0" u="sng" dirty="0"/>
              <a:t>Ephesians 4:11–12 (ESV)</a:t>
            </a:r>
            <a:r>
              <a:rPr lang="en-US" b="0" dirty="0"/>
              <a:t> — 11 And he gave the apostles, the prophets, the evangelists, the shepherds and teachers, 12 to equip the saints for the work of ministry, for building up the body of Christ, </a:t>
            </a:r>
          </a:p>
          <a:p>
            <a:r>
              <a:rPr lang="en-US" b="0" dirty="0"/>
              <a:t> </a:t>
            </a:r>
            <a:endParaRPr lang="en-US" b="0" dirty="0" smtClean="0"/>
          </a:p>
          <a:p>
            <a:r>
              <a:rPr lang="en-US" dirty="0" smtClean="0"/>
              <a:t>MUTUAL </a:t>
            </a:r>
            <a:r>
              <a:rPr lang="en-US" dirty="0"/>
              <a:t>ENCOURAGEMENT CANNOT BE DONE WITHOUT IT:  </a:t>
            </a:r>
          </a:p>
          <a:p>
            <a:r>
              <a:rPr lang="en-US" b="0" u="sng" dirty="0"/>
              <a:t>1 Thessalonians 5:11 (ESV)</a:t>
            </a:r>
            <a:r>
              <a:rPr lang="en-US" b="0" dirty="0"/>
              <a:t> — 11 Therefore encourage one another and build one another up, just as you are doing. </a:t>
            </a:r>
          </a:p>
          <a:p>
            <a:endParaRPr lang="en-US" sz="2400" dirty="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500"/>
                                        <p:tgtEl>
                                          <p:spTgt spid="3">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943600"/>
          </a:xfrm>
        </p:spPr>
        <p:txBody>
          <a:bodyPr>
            <a:normAutofit/>
          </a:bodyPr>
          <a:lstStyle/>
          <a:p>
            <a:r>
              <a:rPr lang="en-US" sz="2400" dirty="0"/>
              <a:t>3</a:t>
            </a:r>
            <a:r>
              <a:rPr lang="en-US" sz="2400" dirty="0" smtClean="0"/>
              <a:t>. Study the Bible</a:t>
            </a:r>
          </a:p>
          <a:p>
            <a:endParaRPr lang="en-US" dirty="0" smtClean="0"/>
          </a:p>
          <a:p>
            <a:pPr marL="0" lvl="1" indent="0">
              <a:buNone/>
            </a:pPr>
            <a:r>
              <a:rPr lang="en-US" b="1" dirty="0" smtClean="0"/>
              <a:t>EARLY </a:t>
            </a:r>
            <a:r>
              <a:rPr lang="en-US" b="1" dirty="0"/>
              <a:t>CHRISTIANS EAGERLY STUDIED GOD’S WORD:</a:t>
            </a:r>
            <a:r>
              <a:rPr lang="en-US" dirty="0"/>
              <a:t>  </a:t>
            </a:r>
          </a:p>
          <a:p>
            <a:r>
              <a:rPr lang="en-US" b="0" u="sng" dirty="0"/>
              <a:t>Acts 17:11 (ESV)</a:t>
            </a:r>
            <a:r>
              <a:rPr lang="en-US" b="0" dirty="0"/>
              <a:t> — 11 Now these Jews were more noble than those in Thessalonica; they received the word with all eagerness, examining the Scriptures daily to see if these things were so. </a:t>
            </a:r>
          </a:p>
          <a:p>
            <a:r>
              <a:rPr lang="en-US" dirty="0"/>
              <a:t> </a:t>
            </a:r>
            <a:endParaRPr lang="en-US" dirty="0" smtClean="0"/>
          </a:p>
          <a:p>
            <a:r>
              <a:rPr lang="en-US" b="1" dirty="0" smtClean="0"/>
              <a:t>THE </a:t>
            </a:r>
            <a:r>
              <a:rPr lang="en-US" b="1" dirty="0"/>
              <a:t>BELIEVER GROWS THROUGH BIBLE STUDY:</a:t>
            </a:r>
            <a:r>
              <a:rPr lang="en-US" dirty="0"/>
              <a:t>  </a:t>
            </a:r>
          </a:p>
          <a:p>
            <a:r>
              <a:rPr lang="en-US" b="0" u="sng" dirty="0"/>
              <a:t>2 Timothy 3:16–17 (ESV</a:t>
            </a:r>
            <a:r>
              <a:rPr lang="en-US" b="0" dirty="0"/>
              <a:t>) — 16 All Scripture is breathed out by God and profitable for teaching, for reproof, for correction, and for training in righteousness, 17 that the man of God may be complete, equipped for every good work. </a:t>
            </a:r>
          </a:p>
          <a:p>
            <a:r>
              <a:rPr lang="en-US" sz="2400" dirty="0"/>
              <a:t>Nobody can grow to be a strong Christian who does not develop a personal practice of reading and studying God’s Word for themselves.</a:t>
            </a:r>
          </a:p>
          <a:p>
            <a:endParaRPr lang="en-US" dirty="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364163"/>
          </a:xfrm>
        </p:spPr>
        <p:txBody>
          <a:bodyPr>
            <a:normAutofit lnSpcReduction="10000"/>
          </a:bodyPr>
          <a:lstStyle/>
          <a:p>
            <a:r>
              <a:rPr lang="en-US" sz="2400" dirty="0" smtClean="0"/>
              <a:t>4. Pray</a:t>
            </a:r>
          </a:p>
          <a:p>
            <a:endParaRPr lang="en-US" dirty="0"/>
          </a:p>
          <a:p>
            <a:r>
              <a:rPr lang="en-US" dirty="0"/>
              <a:t>In all things, pray that God would accomplish His purposes in the situations that He has brought into someone’s life.</a:t>
            </a:r>
          </a:p>
          <a:p>
            <a:r>
              <a:rPr lang="en-US" dirty="0"/>
              <a:t> </a:t>
            </a:r>
          </a:p>
          <a:p>
            <a:pPr marL="512763" lvl="1" indent="-457200">
              <a:buFont typeface="+mj-lt"/>
              <a:buAutoNum type="alphaUcPeriod"/>
            </a:pPr>
            <a:r>
              <a:rPr lang="en-US" b="1" dirty="0"/>
              <a:t>For </a:t>
            </a:r>
            <a:r>
              <a:rPr lang="en-US" b="1" dirty="0" smtClean="0"/>
              <a:t>Yourself</a:t>
            </a:r>
          </a:p>
          <a:p>
            <a:pPr marL="512763" lvl="1" indent="-457200">
              <a:buFont typeface="+mj-lt"/>
              <a:buAutoNum type="alphaUcPeriod"/>
            </a:pPr>
            <a:endParaRPr lang="en-US" dirty="0"/>
          </a:p>
          <a:p>
            <a:r>
              <a:rPr lang="en-US" b="0" dirty="0" smtClean="0"/>
              <a:t>James </a:t>
            </a:r>
            <a:r>
              <a:rPr lang="en-US" b="0" dirty="0"/>
              <a:t>1:5 (ESV) — 5 If any of you lacks wisdom, let him ask God, who gives generously to all without reproach, and it will be given him. </a:t>
            </a:r>
            <a:endParaRPr lang="en-US" b="0" dirty="0" smtClean="0"/>
          </a:p>
          <a:p>
            <a:endParaRPr lang="en-US" b="0" dirty="0"/>
          </a:p>
          <a:p>
            <a:r>
              <a:rPr lang="en-US" b="0" dirty="0"/>
              <a:t>Matthew 26:41 (ESV) — 41 Watch and pray that you may not enter into temptation. The spirit indeed is willing, but the flesh is weak.” </a:t>
            </a:r>
          </a:p>
          <a:p>
            <a:endParaRPr lang="en-US" dirty="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364163"/>
          </a:xfrm>
        </p:spPr>
        <p:txBody>
          <a:bodyPr>
            <a:normAutofit lnSpcReduction="10000"/>
          </a:bodyPr>
          <a:lstStyle/>
          <a:p>
            <a:r>
              <a:rPr lang="en-US" sz="2400" dirty="0" smtClean="0"/>
              <a:t>4. Pray</a:t>
            </a:r>
          </a:p>
          <a:p>
            <a:endParaRPr lang="en-US" dirty="0"/>
          </a:p>
          <a:p>
            <a:r>
              <a:rPr lang="en-US" dirty="0"/>
              <a:t>In all things, pray that God would accomplish His purposes in the situations that He has brought into someone’s life.</a:t>
            </a:r>
          </a:p>
          <a:p>
            <a:r>
              <a:rPr lang="en-US" dirty="0"/>
              <a:t> </a:t>
            </a:r>
          </a:p>
          <a:p>
            <a:pPr marL="512763" lvl="1" indent="-457200">
              <a:buFont typeface="+mj-lt"/>
              <a:buAutoNum type="alphaUcPeriod" startAt="2"/>
            </a:pPr>
            <a:r>
              <a:rPr lang="en-US" b="1" dirty="0"/>
              <a:t>For Others</a:t>
            </a:r>
            <a:endParaRPr lang="en-US" dirty="0"/>
          </a:p>
          <a:p>
            <a:pPr lvl="2"/>
            <a:r>
              <a:rPr lang="en-US" sz="2400" dirty="0"/>
              <a:t>Family members</a:t>
            </a:r>
          </a:p>
          <a:p>
            <a:pPr lvl="2"/>
            <a:r>
              <a:rPr lang="en-US" sz="2400" dirty="0"/>
              <a:t>Neighbors and co-workers</a:t>
            </a:r>
          </a:p>
          <a:p>
            <a:pPr lvl="2"/>
            <a:r>
              <a:rPr lang="en-US" sz="2400" dirty="0"/>
              <a:t>Unsaved</a:t>
            </a:r>
          </a:p>
          <a:p>
            <a:pPr lvl="2"/>
            <a:r>
              <a:rPr lang="en-US" sz="2400" dirty="0"/>
              <a:t>New believers</a:t>
            </a:r>
          </a:p>
          <a:p>
            <a:pPr lvl="2"/>
            <a:r>
              <a:rPr lang="en-US" sz="2400" dirty="0"/>
              <a:t>Missionaries</a:t>
            </a:r>
          </a:p>
          <a:p>
            <a:pPr lvl="2"/>
            <a:r>
              <a:rPr lang="en-US" sz="2400" dirty="0"/>
              <a:t>Church and ministries</a:t>
            </a:r>
          </a:p>
          <a:p>
            <a:pPr lvl="2"/>
            <a:r>
              <a:rPr lang="en-US" sz="2400" dirty="0"/>
              <a:t>Nation</a:t>
            </a:r>
          </a:p>
          <a:p>
            <a:endParaRPr lang="en-US" dirty="0"/>
          </a:p>
        </p:txBody>
      </p:sp>
    </p:spTree>
    <p:extLst>
      <p:ext uri="{BB962C8B-B14F-4D97-AF65-F5344CB8AC3E}">
        <p14:creationId xmlns:p14="http://schemas.microsoft.com/office/powerpoint/2010/main" val="2707257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867400"/>
          </a:xfrm>
        </p:spPr>
        <p:txBody>
          <a:bodyPr>
            <a:normAutofit lnSpcReduction="10000"/>
          </a:bodyPr>
          <a:lstStyle/>
          <a:p>
            <a:r>
              <a:rPr lang="en-US" sz="2400" dirty="0" smtClean="0"/>
              <a:t>4. Pray</a:t>
            </a:r>
          </a:p>
          <a:p>
            <a:endParaRPr lang="en-US" dirty="0"/>
          </a:p>
          <a:p>
            <a:r>
              <a:rPr lang="en-US" dirty="0"/>
              <a:t>In all things, pray that God would accomplish His purposes in the situations that He has brought into someone’s life.</a:t>
            </a:r>
          </a:p>
          <a:p>
            <a:r>
              <a:rPr lang="en-US" dirty="0"/>
              <a:t> </a:t>
            </a:r>
          </a:p>
          <a:p>
            <a:pPr marL="512763" lvl="1" indent="-457200">
              <a:buFont typeface="+mj-lt"/>
              <a:buAutoNum type="alphaUcPeriod" startAt="3"/>
            </a:pPr>
            <a:r>
              <a:rPr lang="en-US" b="1" dirty="0"/>
              <a:t>For the Church Leadership</a:t>
            </a:r>
            <a:endParaRPr lang="en-US" dirty="0"/>
          </a:p>
          <a:p>
            <a:pPr lvl="2"/>
            <a:r>
              <a:rPr lang="en-US" sz="2400" dirty="0"/>
              <a:t>Personal spiritual lives</a:t>
            </a:r>
          </a:p>
          <a:p>
            <a:pPr lvl="2"/>
            <a:r>
              <a:rPr lang="en-US" sz="2400" dirty="0"/>
              <a:t>Wisdom</a:t>
            </a:r>
          </a:p>
          <a:p>
            <a:pPr lvl="3"/>
            <a:r>
              <a:rPr lang="en-US" sz="2400" dirty="0"/>
              <a:t>Preaching and teaching</a:t>
            </a:r>
          </a:p>
          <a:p>
            <a:pPr lvl="3"/>
            <a:r>
              <a:rPr lang="en-US" sz="2400" dirty="0"/>
              <a:t>Planning for the church</a:t>
            </a:r>
          </a:p>
          <a:p>
            <a:pPr lvl="3"/>
            <a:r>
              <a:rPr lang="en-US" sz="2400" dirty="0"/>
              <a:t>Working with people</a:t>
            </a:r>
          </a:p>
          <a:p>
            <a:pPr lvl="2"/>
            <a:r>
              <a:rPr lang="en-US" sz="2400" dirty="0"/>
              <a:t>God’s blessing; for God to use them</a:t>
            </a:r>
          </a:p>
          <a:p>
            <a:pPr lvl="2"/>
            <a:r>
              <a:rPr lang="en-US" sz="2400" dirty="0"/>
              <a:t>To stand strong in spiritual battle</a:t>
            </a:r>
          </a:p>
          <a:p>
            <a:pPr lvl="2"/>
            <a:r>
              <a:rPr lang="en-US" sz="2400" dirty="0"/>
              <a:t>Their families</a:t>
            </a:r>
          </a:p>
          <a:p>
            <a:endParaRPr lang="en-US" dirty="0"/>
          </a:p>
        </p:txBody>
      </p:sp>
    </p:spTree>
    <p:extLst>
      <p:ext uri="{BB962C8B-B14F-4D97-AF65-F5344CB8AC3E}">
        <p14:creationId xmlns:p14="http://schemas.microsoft.com/office/powerpoint/2010/main" val="2611954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791200"/>
          </a:xfrm>
        </p:spPr>
        <p:txBody>
          <a:bodyPr>
            <a:normAutofit/>
          </a:bodyPr>
          <a:lstStyle/>
          <a:p>
            <a:pPr marL="457200" indent="-457200">
              <a:buAutoNum type="arabicPeriod" startAt="5"/>
            </a:pPr>
            <a:r>
              <a:rPr lang="en-US" sz="2400" dirty="0" smtClean="0"/>
              <a:t>Support the </a:t>
            </a:r>
            <a:r>
              <a:rPr lang="en-US" sz="2400" dirty="0"/>
              <a:t>C</a:t>
            </a:r>
            <a:r>
              <a:rPr lang="en-US" sz="2400" dirty="0" smtClean="0"/>
              <a:t>hurch Financially</a:t>
            </a:r>
          </a:p>
          <a:p>
            <a:pPr marL="457200" indent="-457200">
              <a:buAutoNum type="arabicPeriod" startAt="5"/>
            </a:pPr>
            <a:endParaRPr lang="en-US" dirty="0" smtClean="0"/>
          </a:p>
          <a:p>
            <a:pPr marL="274320" lvl="1" indent="0">
              <a:buNone/>
            </a:pPr>
            <a:r>
              <a:rPr lang="en-US" b="1" dirty="0"/>
              <a:t>WILLINGLY:</a:t>
            </a:r>
            <a:r>
              <a:rPr lang="en-US" dirty="0"/>
              <a:t>  “So let each one give as he purposes in his heart, not grudgingly or of necessity; for God loves a cheerful giver.” - 2 Corinthians 9:7</a:t>
            </a:r>
          </a:p>
          <a:p>
            <a:r>
              <a:rPr lang="en-US" dirty="0"/>
              <a:t> </a:t>
            </a:r>
          </a:p>
          <a:p>
            <a:pPr marL="274320" lvl="1" indent="0">
              <a:buNone/>
            </a:pPr>
            <a:r>
              <a:rPr lang="en-US" b="1" dirty="0"/>
              <a:t>PROPORTIONATELY:</a:t>
            </a:r>
            <a:r>
              <a:rPr lang="en-US" dirty="0"/>
              <a:t>  “On the first day of the week let each one of you lay something aside, storing up as he may prosper, that there be no collections when I come.” - 1 Corinthians 16:2</a:t>
            </a:r>
          </a:p>
          <a:p>
            <a:r>
              <a:rPr lang="en-US" dirty="0"/>
              <a:t> </a:t>
            </a:r>
          </a:p>
          <a:p>
            <a:pPr marL="274320" lvl="1" indent="0">
              <a:buNone/>
            </a:pPr>
            <a:r>
              <a:rPr lang="en-US" b="1" dirty="0"/>
              <a:t>SACRIFICIALLY:</a:t>
            </a:r>
            <a:r>
              <a:rPr lang="en-US" dirty="0"/>
              <a:t>  “Moreover, brethren, we make known to you the grace of God bestowed on the churches of Macedonia: that in a great trial of affliction the abundance of their joy and their deep poverty abounded in the riches of their liberality.” - 2 Corinthians 8:1</a:t>
            </a:r>
          </a:p>
          <a:p>
            <a:endParaRPr lang="en-US" dirty="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364163"/>
          </a:xfrm>
        </p:spPr>
        <p:txBody>
          <a:bodyPr/>
          <a:lstStyle/>
          <a:p>
            <a:pPr marL="457200" indent="-457200">
              <a:buAutoNum type="arabicPeriod" startAt="6"/>
            </a:pPr>
            <a:r>
              <a:rPr lang="en-US" sz="2400" dirty="0" smtClean="0"/>
              <a:t>Witness</a:t>
            </a:r>
          </a:p>
          <a:p>
            <a:pPr marL="457200" indent="-457200">
              <a:buAutoNum type="arabicPeriod" startAt="6"/>
            </a:pPr>
            <a:endParaRPr lang="en-US" dirty="0"/>
          </a:p>
          <a:p>
            <a:r>
              <a:rPr lang="en-US" b="0" dirty="0"/>
              <a:t>Acts 1:8 (ESV) — 8 But you will receive power when the Holy Spirit has come upon you, and </a:t>
            </a:r>
            <a:r>
              <a:rPr lang="en-US" dirty="0"/>
              <a:t>you will be my witnesses in Jerusalem and in all Judea and Samaria, and to the end of the earth.”</a:t>
            </a:r>
            <a:r>
              <a:rPr lang="en-US" b="0" dirty="0"/>
              <a:t> </a:t>
            </a:r>
          </a:p>
          <a:p>
            <a:r>
              <a:rPr lang="en-US" b="0" dirty="0"/>
              <a:t> </a:t>
            </a:r>
          </a:p>
          <a:p>
            <a:r>
              <a:rPr lang="en-US" b="0" dirty="0"/>
              <a:t>Acts 5:42 (ESV) — 42 And every day, in the temple and from house to house, </a:t>
            </a:r>
            <a:r>
              <a:rPr lang="en-US" dirty="0"/>
              <a:t>they did not cease teaching and preaching that the Christ is Jesus.</a:t>
            </a:r>
            <a:r>
              <a:rPr lang="en-US" b="0" dirty="0"/>
              <a:t> </a:t>
            </a:r>
          </a:p>
          <a:p>
            <a:endParaRPr lang="en-US" dirty="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715000"/>
          </a:xfrm>
        </p:spPr>
        <p:txBody>
          <a:bodyPr>
            <a:normAutofit fontScale="92500" lnSpcReduction="10000"/>
          </a:bodyPr>
          <a:lstStyle/>
          <a:p>
            <a:pPr marL="457200" indent="-457200">
              <a:buAutoNum type="arabicPeriod" startAt="7"/>
            </a:pPr>
            <a:r>
              <a:rPr lang="en-US" sz="2400" dirty="0" smtClean="0"/>
              <a:t>Serve in the church</a:t>
            </a:r>
          </a:p>
          <a:p>
            <a:pPr lvl="1"/>
            <a:r>
              <a:rPr lang="en-US" sz="2400" dirty="0" smtClean="0"/>
              <a:t>Teaching </a:t>
            </a:r>
            <a:r>
              <a:rPr lang="en-US" sz="2400" dirty="0"/>
              <a:t>(Sunday School, Children’s Church)</a:t>
            </a:r>
          </a:p>
          <a:p>
            <a:pPr lvl="1"/>
            <a:r>
              <a:rPr lang="en-US" sz="2400" dirty="0"/>
              <a:t>Substitute Teachers</a:t>
            </a:r>
          </a:p>
          <a:p>
            <a:pPr lvl="1"/>
            <a:r>
              <a:rPr lang="en-US" sz="2400" dirty="0"/>
              <a:t>Youth Work (Junior/Senior High)</a:t>
            </a:r>
          </a:p>
          <a:p>
            <a:pPr lvl="1"/>
            <a:r>
              <a:rPr lang="en-US" sz="2400" dirty="0"/>
              <a:t>Kids4Truth</a:t>
            </a:r>
          </a:p>
          <a:p>
            <a:pPr lvl="1"/>
            <a:r>
              <a:rPr lang="en-US" sz="2400" dirty="0"/>
              <a:t>Music</a:t>
            </a:r>
          </a:p>
          <a:p>
            <a:pPr lvl="1"/>
            <a:r>
              <a:rPr lang="en-US" sz="2400" dirty="0"/>
              <a:t>Junior  Church Worker </a:t>
            </a:r>
          </a:p>
          <a:p>
            <a:pPr lvl="1"/>
            <a:r>
              <a:rPr lang="en-US" sz="2400" dirty="0"/>
              <a:t>Nursery Worker</a:t>
            </a:r>
          </a:p>
          <a:p>
            <a:pPr lvl="1"/>
            <a:r>
              <a:rPr lang="en-US" sz="2400" dirty="0"/>
              <a:t>Greeter, Usher</a:t>
            </a:r>
          </a:p>
          <a:p>
            <a:pPr lvl="1"/>
            <a:r>
              <a:rPr lang="en-US" sz="2400" dirty="0"/>
              <a:t>Leadership ( Kids4Truth, Head Usher, Deacon)</a:t>
            </a:r>
          </a:p>
          <a:p>
            <a:pPr lvl="1"/>
            <a:r>
              <a:rPr lang="en-US" sz="2400" dirty="0"/>
              <a:t>Hospitality, Kitchen help, Event preparation</a:t>
            </a:r>
          </a:p>
          <a:p>
            <a:pPr lvl="1"/>
            <a:r>
              <a:rPr lang="en-US" sz="2400" dirty="0"/>
              <a:t>Transportation</a:t>
            </a:r>
          </a:p>
          <a:p>
            <a:pPr lvl="1"/>
            <a:r>
              <a:rPr lang="en-US" sz="2400" dirty="0"/>
              <a:t>Sound</a:t>
            </a:r>
          </a:p>
          <a:p>
            <a:pPr lvl="1"/>
            <a:r>
              <a:rPr lang="en-US" sz="2400" dirty="0"/>
              <a:t>Maintenance</a:t>
            </a:r>
          </a:p>
          <a:p>
            <a:endParaRPr lang="en-US" dirty="0" smtClean="0"/>
          </a:p>
        </p:txBody>
      </p:sp>
    </p:spTree>
    <p:extLst>
      <p:ext uri="{BB962C8B-B14F-4D97-AF65-F5344CB8AC3E}">
        <p14:creationId xmlns:p14="http://schemas.microsoft.com/office/powerpoint/2010/main" val="40504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Privileges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715000"/>
          </a:xfrm>
        </p:spPr>
        <p:txBody>
          <a:bodyPr>
            <a:normAutofit/>
          </a:bodyPr>
          <a:lstStyle/>
          <a:p>
            <a:endParaRPr lang="en-US" sz="2400" b="0" dirty="0" smtClean="0"/>
          </a:p>
          <a:p>
            <a:endParaRPr lang="en-US" sz="2400" b="0" dirty="0"/>
          </a:p>
          <a:p>
            <a:r>
              <a:rPr lang="en-US" sz="2800" b="0" dirty="0" smtClean="0"/>
              <a:t>Church </a:t>
            </a:r>
            <a:r>
              <a:rPr lang="en-US" sz="2800" b="0" dirty="0"/>
              <a:t>membership is not only a commitment on the member’s part to the church, but it is a commitment on the church’s part to the member.  Both the church as a body and its leaders vow to care for the member by providing the following privileges.</a:t>
            </a:r>
          </a:p>
          <a:p>
            <a:endParaRPr lang="en-US" dirty="0" smtClean="0"/>
          </a:p>
        </p:txBody>
      </p:sp>
    </p:spTree>
    <p:extLst>
      <p:ext uri="{BB962C8B-B14F-4D97-AF65-F5344CB8AC3E}">
        <p14:creationId xmlns:p14="http://schemas.microsoft.com/office/powerpoint/2010/main" val="17530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Privileges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715000"/>
          </a:xfrm>
        </p:spPr>
        <p:txBody>
          <a:bodyPr>
            <a:normAutofit/>
          </a:bodyPr>
          <a:lstStyle/>
          <a:p>
            <a:pPr marL="342900" lvl="2" indent="-342900">
              <a:buFont typeface="+mj-lt"/>
              <a:buAutoNum type="arabicPeriod"/>
            </a:pPr>
            <a:endParaRPr lang="en-US" sz="2800" b="1" dirty="0" smtClean="0"/>
          </a:p>
          <a:p>
            <a:pPr marL="342900" lvl="2" indent="-342900">
              <a:buFont typeface="+mj-lt"/>
              <a:buAutoNum type="arabicPeriod"/>
            </a:pPr>
            <a:r>
              <a:rPr lang="en-US" sz="2800" b="1" dirty="0" smtClean="0"/>
              <a:t>Ministering </a:t>
            </a:r>
            <a:r>
              <a:rPr lang="en-US" sz="2800" b="1" dirty="0"/>
              <a:t>in the </a:t>
            </a:r>
            <a:r>
              <a:rPr lang="en-US" sz="2800" b="1" dirty="0" smtClean="0"/>
              <a:t>Church</a:t>
            </a:r>
          </a:p>
          <a:p>
            <a:pPr marL="342900" lvl="2" indent="-342900">
              <a:buFont typeface="+mj-lt"/>
              <a:buAutoNum type="arabicPeriod"/>
            </a:pPr>
            <a:endParaRPr lang="en-US" sz="2800" dirty="0" smtClean="0"/>
          </a:p>
          <a:p>
            <a:pPr marL="342900" lvl="2" indent="-342900">
              <a:buFont typeface="+mj-lt"/>
              <a:buAutoNum type="arabicPeriod"/>
            </a:pPr>
            <a:endParaRPr lang="en-US" sz="2800" dirty="0"/>
          </a:p>
          <a:p>
            <a:pPr marL="342900" lvl="2" indent="-342900">
              <a:buFont typeface="+mj-lt"/>
              <a:buAutoNum type="arabicPeriod"/>
            </a:pPr>
            <a:r>
              <a:rPr lang="en-US" sz="2800" b="1" dirty="0"/>
              <a:t>S</a:t>
            </a:r>
            <a:r>
              <a:rPr lang="en-US" sz="2800" b="1" dirty="0" smtClean="0"/>
              <a:t>ervices </a:t>
            </a:r>
            <a:r>
              <a:rPr lang="en-US" sz="2800" b="1" dirty="0"/>
              <a:t>of the </a:t>
            </a:r>
            <a:r>
              <a:rPr lang="en-US" sz="2800" b="1" dirty="0" smtClean="0"/>
              <a:t>Church</a:t>
            </a:r>
          </a:p>
          <a:p>
            <a:pPr marL="342900" lvl="2" indent="-342900">
              <a:buFont typeface="+mj-lt"/>
              <a:buAutoNum type="arabicPeriod"/>
            </a:pPr>
            <a:endParaRPr lang="en-US" sz="2800" b="1" dirty="0"/>
          </a:p>
          <a:p>
            <a:pPr marL="342900" lvl="2" indent="-342900">
              <a:buFont typeface="+mj-lt"/>
              <a:buAutoNum type="arabicPeriod"/>
            </a:pPr>
            <a:endParaRPr lang="en-US" sz="2800" b="1" dirty="0" smtClean="0"/>
          </a:p>
          <a:p>
            <a:pPr marL="342900" lvl="2" indent="-342900">
              <a:buFont typeface="+mj-lt"/>
              <a:buAutoNum type="arabicPeriod"/>
            </a:pPr>
            <a:r>
              <a:rPr lang="en-US" sz="2800" b="1" dirty="0" smtClean="0"/>
              <a:t>Loving </a:t>
            </a:r>
            <a:r>
              <a:rPr lang="en-US" sz="2800" b="1" dirty="0"/>
              <a:t>Accountability</a:t>
            </a:r>
            <a:endParaRPr lang="en-US" sz="2800" dirty="0"/>
          </a:p>
          <a:p>
            <a:endParaRPr lang="en-US" sz="2400" b="0" dirty="0"/>
          </a:p>
        </p:txBody>
      </p:sp>
    </p:spTree>
    <p:extLst>
      <p:ext uri="{BB962C8B-B14F-4D97-AF65-F5344CB8AC3E}">
        <p14:creationId xmlns:p14="http://schemas.microsoft.com/office/powerpoint/2010/main" val="204177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791200" cy="762318"/>
          </a:xfrm>
        </p:spPr>
        <p:txBody>
          <a:bodyPr/>
          <a:lstStyle/>
          <a:p>
            <a:r>
              <a:rPr lang="en-US" dirty="0" smtClean="0"/>
              <a:t>Overview</a:t>
            </a:r>
            <a:endParaRPr lang="en-US" dirty="0"/>
          </a:p>
        </p:txBody>
      </p:sp>
      <p:sp>
        <p:nvSpPr>
          <p:cNvPr id="3" name="Content Placeholder 2"/>
          <p:cNvSpPr>
            <a:spLocks noGrp="1"/>
          </p:cNvSpPr>
          <p:nvPr>
            <p:ph idx="1"/>
          </p:nvPr>
        </p:nvSpPr>
        <p:spPr>
          <a:xfrm>
            <a:off x="457200" y="1371600"/>
            <a:ext cx="8153400" cy="5257800"/>
          </a:xfrm>
        </p:spPr>
        <p:txBody>
          <a:bodyPr>
            <a:normAutofit fontScale="77500" lnSpcReduction="20000"/>
          </a:bodyPr>
          <a:lstStyle/>
          <a:p>
            <a:r>
              <a:rPr lang="en-US" sz="2800" b="0" dirty="0" smtClean="0"/>
              <a:t>Week </a:t>
            </a:r>
            <a:r>
              <a:rPr lang="en-US" sz="2800" b="0" dirty="0"/>
              <a:t>1: What is the church and is it important</a:t>
            </a:r>
            <a:r>
              <a:rPr lang="en-US" sz="2800" b="0" dirty="0" smtClean="0"/>
              <a:t>?</a:t>
            </a:r>
          </a:p>
          <a:p>
            <a:endParaRPr lang="en-US" sz="2800" dirty="0"/>
          </a:p>
          <a:p>
            <a:r>
              <a:rPr lang="en-US" sz="2800" b="0" dirty="0"/>
              <a:t>Week 2:  What is Church Membership and is </a:t>
            </a:r>
            <a:r>
              <a:rPr lang="en-US" sz="2800" b="0" dirty="0" smtClean="0"/>
              <a:t>it important?</a:t>
            </a:r>
          </a:p>
          <a:p>
            <a:endParaRPr lang="en-US" sz="2800" b="0" dirty="0"/>
          </a:p>
          <a:p>
            <a:r>
              <a:rPr lang="en-US" sz="2800" b="0" dirty="0"/>
              <a:t>Week 3:  What </a:t>
            </a:r>
            <a:r>
              <a:rPr lang="en-US" sz="2800" b="0" dirty="0" smtClean="0"/>
              <a:t>are </a:t>
            </a:r>
            <a:r>
              <a:rPr lang="en-US" sz="2800" b="0" dirty="0"/>
              <a:t>the Church and its </a:t>
            </a:r>
            <a:r>
              <a:rPr lang="en-US" sz="2800" b="0" dirty="0" smtClean="0"/>
              <a:t>members like? </a:t>
            </a:r>
          </a:p>
          <a:p>
            <a:endParaRPr lang="en-US" sz="1900" b="0" dirty="0"/>
          </a:p>
          <a:p>
            <a:r>
              <a:rPr lang="en-US" sz="2800" dirty="0"/>
              <a:t>Week 4:  What are the responsibilities and </a:t>
            </a:r>
            <a:r>
              <a:rPr lang="en-US" sz="2800" dirty="0" smtClean="0"/>
              <a:t>privileges of membership?</a:t>
            </a:r>
          </a:p>
          <a:p>
            <a:endParaRPr lang="en-US" sz="2800" b="0" dirty="0"/>
          </a:p>
          <a:p>
            <a:r>
              <a:rPr lang="en-US" sz="2800" b="0" dirty="0"/>
              <a:t>Week 5:  What do we do if a member does </a:t>
            </a:r>
            <a:r>
              <a:rPr lang="en-US" sz="2800" b="0" dirty="0" smtClean="0"/>
              <a:t>not represent </a:t>
            </a:r>
            <a:r>
              <a:rPr lang="en-US" sz="2800" b="0" dirty="0"/>
              <a:t>Christ</a:t>
            </a:r>
            <a:r>
              <a:rPr lang="en-US" sz="2800" b="0" dirty="0" smtClean="0"/>
              <a:t>?</a:t>
            </a:r>
          </a:p>
          <a:p>
            <a:endParaRPr lang="en-US" sz="2800" b="0" dirty="0"/>
          </a:p>
          <a:p>
            <a:r>
              <a:rPr lang="en-US" sz="2800" b="0" dirty="0"/>
              <a:t>Week 6:  What will practicing </a:t>
            </a:r>
            <a:r>
              <a:rPr lang="en-US" sz="2800" b="0" dirty="0" smtClean="0"/>
              <a:t>biblical membership look </a:t>
            </a:r>
            <a:r>
              <a:rPr lang="en-US" sz="2800" b="0" dirty="0"/>
              <a:t>like?</a:t>
            </a:r>
          </a:p>
          <a:p>
            <a:r>
              <a:rPr lang="en-US" dirty="0"/>
              <a:t> </a:t>
            </a:r>
          </a:p>
        </p:txBody>
      </p:sp>
    </p:spTree>
    <p:extLst>
      <p:ext uri="{BB962C8B-B14F-4D97-AF65-F5344CB8AC3E}">
        <p14:creationId xmlns:p14="http://schemas.microsoft.com/office/powerpoint/2010/main" val="262002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7620000" cy="5486400"/>
          </a:xfrm>
        </p:spPr>
        <p:txBody>
          <a:bodyPr>
            <a:normAutofit fontScale="92500"/>
          </a:bodyPr>
          <a:lstStyle/>
          <a:p>
            <a:r>
              <a:rPr lang="en-US" sz="2200" dirty="0"/>
              <a:t>What’s the problem?</a:t>
            </a:r>
            <a:endParaRPr lang="en-US" sz="1700" dirty="0"/>
          </a:p>
          <a:p>
            <a:pPr marL="342900" lvl="0" indent="-342900">
              <a:buFont typeface="Arial" panose="020B0604020202020204" pitchFamily="34" charset="0"/>
              <a:buChar char="•"/>
            </a:pPr>
            <a:r>
              <a:rPr lang="en-US" b="0" dirty="0"/>
              <a:t>God calls the church to draw boundaries.</a:t>
            </a:r>
          </a:p>
          <a:p>
            <a:endParaRPr lang="en-US" b="0" dirty="0" smtClean="0"/>
          </a:p>
          <a:p>
            <a:r>
              <a:rPr lang="en-US" sz="2400" b="0" dirty="0" smtClean="0"/>
              <a:t>“</a:t>
            </a:r>
            <a:r>
              <a:rPr lang="en-US" sz="2400" b="0" dirty="0"/>
              <a:t>The argument for church membership and discipline is an argument for a clear line between church and world, as clear as the line between the inside of Eden and outside of Eden, the inside of the ark and the outside of the ark… Yet what stands in the way of our ability to embrace the biblical call for such a line are our distorted and holy-less, truth-less, wisdom-less conceptions of God and his love.  Recovering a biblical understanding of the church and its boundaries, therefore, requires us to reconsider what love is and how it’s the very boundaries of the church that help to define love for the world”  (The Church and the Surprising Offense of God’s Love, </a:t>
            </a:r>
            <a:r>
              <a:rPr lang="en-US" sz="2400" b="0" dirty="0" err="1"/>
              <a:t>pg</a:t>
            </a:r>
            <a:r>
              <a:rPr lang="en-US" sz="2400" b="0" dirty="0"/>
              <a:t> 20)</a:t>
            </a:r>
          </a:p>
          <a:p>
            <a:pPr marL="342900" lvl="2" indent="-342900">
              <a:buFont typeface="+mj-lt"/>
              <a:buAutoNum type="arabicPeriod"/>
            </a:pPr>
            <a:endParaRPr lang="en-US" sz="2800" b="1" dirty="0" smtClean="0"/>
          </a:p>
        </p:txBody>
      </p:sp>
    </p:spTree>
    <p:extLst>
      <p:ext uri="{BB962C8B-B14F-4D97-AF65-F5344CB8AC3E}">
        <p14:creationId xmlns:p14="http://schemas.microsoft.com/office/powerpoint/2010/main" val="427092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7620000" cy="5486400"/>
          </a:xfrm>
        </p:spPr>
        <p:txBody>
          <a:bodyPr>
            <a:normAutofit/>
          </a:bodyPr>
          <a:lstStyle/>
          <a:p>
            <a:r>
              <a:rPr lang="en-US" dirty="0"/>
              <a:t>What’s the problem?</a:t>
            </a:r>
            <a:endParaRPr lang="en-US" sz="1600" dirty="0"/>
          </a:p>
          <a:p>
            <a:pPr marL="342900" lvl="0" indent="-342900">
              <a:buFont typeface="Arial" panose="020B0604020202020204" pitchFamily="34" charset="0"/>
              <a:buChar char="•"/>
            </a:pPr>
            <a:r>
              <a:rPr lang="en-US" b="0" dirty="0"/>
              <a:t>The world’s view of love distorts God’s true example and expression of Love</a:t>
            </a:r>
            <a:r>
              <a:rPr lang="en-US" b="0" dirty="0" smtClean="0"/>
              <a:t>.</a:t>
            </a:r>
          </a:p>
          <a:p>
            <a:pPr marL="342900" lvl="0" indent="-342900">
              <a:buFont typeface="Arial" panose="020B0604020202020204" pitchFamily="34" charset="0"/>
              <a:buChar char="•"/>
            </a:pPr>
            <a:endParaRPr lang="en-US" dirty="0"/>
          </a:p>
          <a:p>
            <a:r>
              <a:rPr lang="en-US" sz="2200" b="0" dirty="0"/>
              <a:t>“In today’s world if an action is motivated by love, it bears all the vindication it needs.  It’s the ultimate trump card: “But they love each other,” or, “That doesn’t seem like a loving thing to do,” or, “What you’re saying might be true, but it’s not loving.”  We know love can be tragic.  We know it can be foolish.  But love alone is good, and always good.  Religious people justify this stance by saying, “God is love.”  Nonreligious people point to the good of humanity and say “All we need is love.””    (Ibid, </a:t>
            </a:r>
            <a:r>
              <a:rPr lang="en-US" sz="2200" b="0" dirty="0" err="1"/>
              <a:t>pg</a:t>
            </a:r>
            <a:r>
              <a:rPr lang="en-US" sz="2200" b="0" dirty="0"/>
              <a:t> 48)</a:t>
            </a:r>
          </a:p>
          <a:p>
            <a:pPr marL="342900" lvl="2" indent="-342900">
              <a:buFont typeface="+mj-lt"/>
              <a:buAutoNum type="arabicPeriod"/>
            </a:pPr>
            <a:endParaRPr lang="en-US" sz="2800" b="1" dirty="0" smtClean="0"/>
          </a:p>
        </p:txBody>
      </p:sp>
    </p:spTree>
    <p:extLst>
      <p:ext uri="{BB962C8B-B14F-4D97-AF65-F5344CB8AC3E}">
        <p14:creationId xmlns:p14="http://schemas.microsoft.com/office/powerpoint/2010/main" val="391834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7620000" cy="5486400"/>
          </a:xfrm>
        </p:spPr>
        <p:txBody>
          <a:bodyPr>
            <a:normAutofit/>
          </a:bodyPr>
          <a:lstStyle/>
          <a:p>
            <a:r>
              <a:rPr lang="en-US" dirty="0"/>
              <a:t>What’s the problem?</a:t>
            </a:r>
            <a:endParaRPr lang="en-US" sz="1600" dirty="0"/>
          </a:p>
          <a:p>
            <a:pPr marL="342900" lvl="0" indent="-342900">
              <a:buFont typeface="Arial" panose="020B0604020202020204" pitchFamily="34" charset="0"/>
              <a:buChar char="•"/>
            </a:pPr>
            <a:r>
              <a:rPr lang="en-US" b="0" dirty="0"/>
              <a:t>The world’s view of love distorts God’s true example and expression of Love</a:t>
            </a:r>
            <a:r>
              <a:rPr lang="en-US" b="0" dirty="0" smtClean="0"/>
              <a:t>.</a:t>
            </a:r>
          </a:p>
          <a:p>
            <a:pPr marL="342900" lvl="0" indent="-342900">
              <a:buFont typeface="Arial" panose="020B0604020202020204" pitchFamily="34" charset="0"/>
              <a:buChar char="•"/>
            </a:pPr>
            <a:endParaRPr lang="en-US" dirty="0"/>
          </a:p>
          <a:p>
            <a:pPr marL="0" lvl="2" indent="0">
              <a:buNone/>
            </a:pPr>
            <a:r>
              <a:rPr lang="en-US" sz="2400" dirty="0"/>
              <a:t>“We assume not that God is love but that love is God.  In other words, we don’t go before the real creator of the universe and say to him, “Please tell us what </a:t>
            </a:r>
            <a:r>
              <a:rPr lang="en-US" sz="2400" i="1" dirty="0"/>
              <a:t>you</a:t>
            </a:r>
            <a:r>
              <a:rPr lang="en-US" sz="2400" dirty="0"/>
              <a:t> are like and therefore how </a:t>
            </a:r>
            <a:r>
              <a:rPr lang="en-US" sz="2400" i="1" dirty="0"/>
              <a:t>you</a:t>
            </a:r>
            <a:r>
              <a:rPr lang="en-US" sz="2400" dirty="0"/>
              <a:t> define love.”  Rather, we begin with our own self-defined concept of love and allow this self-defined concept to play god.  When I say it “plays god,” I mean that we let it define right and wrong, good and bad, glory-worthy and glory-less, even though such valuations belong to God alone.  Love becomes the ultimate idol.”  (Ibid, </a:t>
            </a:r>
            <a:r>
              <a:rPr lang="en-US" sz="2400" dirty="0" err="1"/>
              <a:t>pg</a:t>
            </a:r>
            <a:r>
              <a:rPr lang="en-US" sz="2400" dirty="0"/>
              <a:t> 24)</a:t>
            </a:r>
          </a:p>
          <a:p>
            <a:pPr marL="342900" lvl="2" indent="-342900">
              <a:buFont typeface="+mj-lt"/>
              <a:buAutoNum type="arabicPeriod"/>
            </a:pPr>
            <a:endParaRPr lang="en-US" sz="2800" b="1" dirty="0" smtClean="0"/>
          </a:p>
        </p:txBody>
      </p:sp>
    </p:spTree>
    <p:extLst>
      <p:ext uri="{BB962C8B-B14F-4D97-AF65-F5344CB8AC3E}">
        <p14:creationId xmlns:p14="http://schemas.microsoft.com/office/powerpoint/2010/main" val="893953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7620000" cy="5486400"/>
          </a:xfrm>
        </p:spPr>
        <p:txBody>
          <a:bodyPr>
            <a:normAutofit lnSpcReduction="10000"/>
          </a:bodyPr>
          <a:lstStyle/>
          <a:p>
            <a:r>
              <a:rPr lang="en-US" u="sng" dirty="0"/>
              <a:t>Wrong Assumptions about Love:</a:t>
            </a:r>
            <a:endParaRPr lang="en-US" dirty="0"/>
          </a:p>
          <a:p>
            <a:pPr marL="457200" lvl="0" indent="-457200">
              <a:buFont typeface="+mj-lt"/>
              <a:buAutoNum type="arabicPeriod"/>
            </a:pPr>
            <a:r>
              <a:rPr lang="en-US" sz="2400" b="0" dirty="0"/>
              <a:t>No boundaries can be placed on love.  Rather, love establishes all the boundaries. </a:t>
            </a:r>
            <a:endParaRPr lang="en-US" sz="2400" b="0" dirty="0" smtClean="0"/>
          </a:p>
          <a:p>
            <a:pPr marL="457200" lvl="0" indent="-457200">
              <a:buFont typeface="+mj-lt"/>
              <a:buAutoNum type="arabicPeriod"/>
            </a:pPr>
            <a:endParaRPr lang="en-US" sz="2400" b="0" dirty="0"/>
          </a:p>
          <a:p>
            <a:pPr marL="457200" lvl="0" indent="-457200">
              <a:buFont typeface="+mj-lt"/>
              <a:buAutoNum type="arabicPeriod"/>
            </a:pPr>
            <a:r>
              <a:rPr lang="en-US" sz="2400" b="0" dirty="0"/>
              <a:t>Love is disassociated from institutional structures and institutional acts of judgment</a:t>
            </a:r>
            <a:r>
              <a:rPr lang="en-US" sz="2400" b="0" dirty="0" smtClean="0"/>
              <a:t>.</a:t>
            </a:r>
          </a:p>
          <a:p>
            <a:pPr marL="457200" lvl="0" indent="-457200">
              <a:buFont typeface="+mj-lt"/>
              <a:buAutoNum type="arabicPeriod"/>
            </a:pPr>
            <a:endParaRPr lang="en-US" sz="2400" b="0" dirty="0"/>
          </a:p>
          <a:p>
            <a:pPr marL="457200" lvl="0" indent="-457200">
              <a:buFont typeface="+mj-lt"/>
              <a:buAutoNum type="arabicPeriod"/>
            </a:pPr>
            <a:r>
              <a:rPr lang="en-US" sz="2400" b="0" dirty="0"/>
              <a:t>Love and church don’t go together, particularly a church with sharp boundaries and authoritative pronouncements</a:t>
            </a:r>
            <a:r>
              <a:rPr lang="en-US" sz="2400" b="0" dirty="0" smtClean="0"/>
              <a:t>.</a:t>
            </a:r>
          </a:p>
          <a:p>
            <a:pPr marL="457200" lvl="0" indent="-457200">
              <a:buFont typeface="+mj-lt"/>
              <a:buAutoNum type="arabicPeriod"/>
            </a:pPr>
            <a:endParaRPr lang="en-US" sz="2400" b="0" dirty="0"/>
          </a:p>
          <a:p>
            <a:pPr marL="457200" lvl="0" indent="-457200">
              <a:buFont typeface="+mj-lt"/>
              <a:buAutoNum type="arabicPeriod"/>
            </a:pPr>
            <a:r>
              <a:rPr lang="en-US" sz="2400" b="0" dirty="0"/>
              <a:t>Love and authority have nothing to do with one another.  </a:t>
            </a:r>
          </a:p>
          <a:p>
            <a:pPr marL="342900" lvl="2" indent="-342900">
              <a:buFont typeface="+mj-lt"/>
              <a:buAutoNum type="arabicPeriod"/>
            </a:pPr>
            <a:endParaRPr lang="en-US" sz="2800" b="1" dirty="0" smtClean="0"/>
          </a:p>
        </p:txBody>
      </p:sp>
    </p:spTree>
    <p:extLst>
      <p:ext uri="{BB962C8B-B14F-4D97-AF65-F5344CB8AC3E}">
        <p14:creationId xmlns:p14="http://schemas.microsoft.com/office/powerpoint/2010/main" val="10454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7620000" cy="5486400"/>
          </a:xfrm>
        </p:spPr>
        <p:txBody>
          <a:bodyPr>
            <a:normAutofit/>
          </a:bodyPr>
          <a:lstStyle/>
          <a:p>
            <a:r>
              <a:rPr lang="en-US" sz="1900" dirty="0"/>
              <a:t>How does God define love?  </a:t>
            </a:r>
            <a:endParaRPr lang="en-US" sz="1900" dirty="0" smtClean="0"/>
          </a:p>
          <a:p>
            <a:pPr marL="341313"/>
            <a:r>
              <a:rPr lang="en-US" sz="1900" dirty="0" smtClean="0"/>
              <a:t>Answer: </a:t>
            </a:r>
            <a:r>
              <a:rPr lang="en-US" sz="1900" dirty="0"/>
              <a:t>Love = Obedience to God</a:t>
            </a:r>
          </a:p>
          <a:p>
            <a:endParaRPr lang="en-US" b="0" dirty="0" smtClean="0"/>
          </a:p>
          <a:p>
            <a:r>
              <a:rPr lang="en-US" sz="2200" b="0" dirty="0" smtClean="0"/>
              <a:t>John </a:t>
            </a:r>
            <a:r>
              <a:rPr lang="en-US" sz="2200" b="0" dirty="0"/>
              <a:t>14:20–23 (ESV) — 20 In that day you will know that I am in my Father, and you in me, and I in you. </a:t>
            </a:r>
            <a:r>
              <a:rPr lang="en-US" sz="2200" dirty="0"/>
              <a:t>21 Whoever has my commandments and keeps them, he it is who loves me. </a:t>
            </a:r>
            <a:r>
              <a:rPr lang="en-US" sz="2200" b="0" dirty="0"/>
              <a:t>And he who loves me will be loved by my Father, and I will love him and manifest myself to him.” 22 Judas (not Iscariot) said to him, “Lord, how is it that you will manifest yourself to us, and not to the world?” 23 Jesus answered him, </a:t>
            </a:r>
            <a:r>
              <a:rPr lang="en-US" sz="2200" dirty="0"/>
              <a:t>“If anyone loves me, he will keep my word,</a:t>
            </a:r>
            <a:r>
              <a:rPr lang="en-US" sz="2200" b="0" dirty="0"/>
              <a:t> and my Father will love him, and we will come to him and make our home with him. </a:t>
            </a:r>
          </a:p>
          <a:p>
            <a:pPr marL="342900" lvl="2" indent="-342900">
              <a:buFont typeface="+mj-lt"/>
              <a:buAutoNum type="arabicPeriod"/>
            </a:pPr>
            <a:endParaRPr lang="en-US" sz="2800" b="1" dirty="0" smtClean="0"/>
          </a:p>
        </p:txBody>
      </p:sp>
    </p:spTree>
    <p:extLst>
      <p:ext uri="{BB962C8B-B14F-4D97-AF65-F5344CB8AC3E}">
        <p14:creationId xmlns:p14="http://schemas.microsoft.com/office/powerpoint/2010/main" val="406804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143000"/>
          </a:xfrm>
        </p:spPr>
        <p:txBody>
          <a:bodyPr>
            <a:noAutofit/>
          </a:bodyPr>
          <a:lstStyle/>
          <a:p>
            <a:r>
              <a:rPr lang="en-US" dirty="0">
                <a:latin typeface="Aegyptus" panose="020405020508060A0203" pitchFamily="18" charset="0"/>
                <a:ea typeface="Aegyptus" panose="020405020508060A0203" pitchFamily="18" charset="0"/>
              </a:rPr>
              <a:t>1 Major Misconception about Biblical Membership: </a:t>
            </a:r>
            <a:r>
              <a:rPr lang="en-US" b="1" dirty="0">
                <a:latin typeface="Aegyptus" panose="020405020508060A0203" pitchFamily="18" charset="0"/>
                <a:ea typeface="Aegyptus" panose="020405020508060A0203" pitchFamily="18" charset="0"/>
              </a:rPr>
              <a:t>Unloving</a:t>
            </a:r>
          </a:p>
        </p:txBody>
      </p:sp>
      <p:sp>
        <p:nvSpPr>
          <p:cNvPr id="3" name="Content Placeholder 2"/>
          <p:cNvSpPr>
            <a:spLocks noGrp="1"/>
          </p:cNvSpPr>
          <p:nvPr>
            <p:ph idx="1"/>
          </p:nvPr>
        </p:nvSpPr>
        <p:spPr>
          <a:xfrm>
            <a:off x="457200" y="1371600"/>
            <a:ext cx="8001000" cy="5486400"/>
          </a:xfrm>
        </p:spPr>
        <p:txBody>
          <a:bodyPr>
            <a:normAutofit fontScale="92500"/>
          </a:bodyPr>
          <a:lstStyle/>
          <a:p>
            <a:r>
              <a:rPr lang="en-US" dirty="0"/>
              <a:t>How does God define love?  </a:t>
            </a:r>
            <a:endParaRPr lang="en-US" dirty="0" smtClean="0"/>
          </a:p>
          <a:p>
            <a:pPr marL="341313"/>
            <a:r>
              <a:rPr lang="en-US" dirty="0" smtClean="0"/>
              <a:t>Answer: </a:t>
            </a:r>
            <a:r>
              <a:rPr lang="en-US" dirty="0"/>
              <a:t>Love = Obedience to God</a:t>
            </a:r>
          </a:p>
          <a:p>
            <a:r>
              <a:rPr lang="en-US" sz="2200" b="0" dirty="0" smtClean="0"/>
              <a:t>John </a:t>
            </a:r>
            <a:r>
              <a:rPr lang="en-US" sz="2200" b="0" dirty="0"/>
              <a:t>15:10–11 (ESV) — </a:t>
            </a:r>
            <a:r>
              <a:rPr lang="en-US" sz="2200" dirty="0"/>
              <a:t>10 If you keep my commandments, you will abide in my love, just as I have kept my Father’s commandments and abide in his love</a:t>
            </a:r>
            <a:r>
              <a:rPr lang="en-US" sz="2200" b="0" dirty="0"/>
              <a:t>. 11 These things I have spoken to you, that my joy may be in you, and that your joy may be full. </a:t>
            </a:r>
            <a:endParaRPr lang="en-US" sz="2200" b="0" dirty="0" smtClean="0"/>
          </a:p>
          <a:p>
            <a:endParaRPr lang="en-US" sz="2200" b="0" dirty="0"/>
          </a:p>
          <a:p>
            <a:r>
              <a:rPr lang="en-US" sz="2200" b="0" dirty="0"/>
              <a:t>1 John 5:3 (ESV) — </a:t>
            </a:r>
            <a:r>
              <a:rPr lang="en-US" sz="2200" dirty="0" smtClean="0"/>
              <a:t>For </a:t>
            </a:r>
            <a:r>
              <a:rPr lang="en-US" sz="2200" dirty="0"/>
              <a:t>this is the love of God, that we keep his commandments.</a:t>
            </a:r>
            <a:r>
              <a:rPr lang="en-US" sz="2200" b="0" dirty="0"/>
              <a:t> And his commandments are not burdensome. </a:t>
            </a:r>
            <a:endParaRPr lang="en-US" sz="2200" b="0" dirty="0" smtClean="0"/>
          </a:p>
          <a:p>
            <a:endParaRPr lang="en-US" sz="2200" b="0" dirty="0"/>
          </a:p>
          <a:p>
            <a:r>
              <a:rPr lang="en-US" sz="2200" b="0" dirty="0"/>
              <a:t>Hebrews 12:8 (ESV) — 8 If you are left without discipline, in which all have participated, then you are illegitimate children and not sons. </a:t>
            </a:r>
          </a:p>
          <a:p>
            <a:endParaRPr lang="en-US" b="0" dirty="0" smtClean="0"/>
          </a:p>
        </p:txBody>
      </p:sp>
    </p:spTree>
    <p:extLst>
      <p:ext uri="{BB962C8B-B14F-4D97-AF65-F5344CB8AC3E}">
        <p14:creationId xmlns:p14="http://schemas.microsoft.com/office/powerpoint/2010/main" val="372988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2125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33005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5:  What do we do if a member does not Represent Christ?</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19948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6:  Practically implementing meaningful church membership</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62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4:  What are the Responsibilities and Privileges of Membership?</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111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0" dirty="0"/>
              <a:t>Church membership is much more than simply having your name on a roster, attending services, and giving some money. </a:t>
            </a:r>
            <a:r>
              <a:rPr lang="en-US" sz="3200" dirty="0" smtClean="0"/>
              <a:t>So, What </a:t>
            </a:r>
            <a:r>
              <a:rPr lang="en-US" sz="3200" dirty="0"/>
              <a:t>is expected of a church member?</a:t>
            </a:r>
          </a:p>
          <a:p>
            <a:endParaRPr lang="en-US" dirty="0"/>
          </a:p>
        </p:txBody>
      </p:sp>
    </p:spTree>
    <p:extLst>
      <p:ext uri="{BB962C8B-B14F-4D97-AF65-F5344CB8AC3E}">
        <p14:creationId xmlns:p14="http://schemas.microsoft.com/office/powerpoint/2010/main" val="50135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364163"/>
          </a:xfrm>
        </p:spPr>
        <p:txBody>
          <a:bodyPr>
            <a:normAutofit lnSpcReduction="10000"/>
          </a:bodyPr>
          <a:lstStyle/>
          <a:p>
            <a:pPr marL="457200" indent="-457200">
              <a:buAutoNum type="arabicPeriod"/>
            </a:pPr>
            <a:r>
              <a:rPr lang="en-US" sz="2400" dirty="0" smtClean="0"/>
              <a:t>Observe the Ordinances of the church.</a:t>
            </a:r>
          </a:p>
          <a:p>
            <a:pPr marL="914400" lvl="1" indent="-457200">
              <a:buFont typeface="+mj-lt"/>
              <a:buAutoNum type="alphaUcPeriod"/>
            </a:pPr>
            <a:r>
              <a:rPr lang="en-US" sz="2400" dirty="0" smtClean="0"/>
              <a:t>Baptism</a:t>
            </a:r>
          </a:p>
          <a:p>
            <a:pPr marL="914400" lvl="1" indent="-457200">
              <a:buFont typeface="+mj-lt"/>
              <a:buAutoNum type="alphaUcPeriod"/>
            </a:pPr>
            <a:endParaRPr lang="en-US" dirty="0" smtClean="0"/>
          </a:p>
          <a:p>
            <a:r>
              <a:rPr lang="en-US" b="0" u="sng" dirty="0"/>
              <a:t>Matthew 28:19–20</a:t>
            </a:r>
            <a:r>
              <a:rPr lang="en-US" b="0" dirty="0"/>
              <a:t> (ESV) — 19 Go therefore and make disciples of all nations, </a:t>
            </a:r>
            <a:r>
              <a:rPr lang="en-US" dirty="0"/>
              <a:t>baptizing them in the name of the Father and of the Son and of the Holy Spirit</a:t>
            </a:r>
            <a:r>
              <a:rPr lang="en-US" b="0" dirty="0"/>
              <a:t>, 20 teaching them to observe all that I have commanded you. And behold, I am with you always, to the end of the age.” </a:t>
            </a:r>
          </a:p>
          <a:p>
            <a:r>
              <a:rPr lang="en-US" b="0" u="sng" dirty="0"/>
              <a:t>Acts 2:38 (ESV)</a:t>
            </a:r>
            <a:r>
              <a:rPr lang="en-US" b="0" dirty="0"/>
              <a:t> — 38 And Peter said to them</a:t>
            </a:r>
            <a:r>
              <a:rPr lang="en-US" dirty="0"/>
              <a:t>, “Repent and be baptized</a:t>
            </a:r>
            <a:r>
              <a:rPr lang="en-US" b="0" dirty="0"/>
              <a:t> every one of you in the name of Jesus Christ for the forgiveness of your sins, and you will receive the gift of the Holy Spirit. </a:t>
            </a:r>
          </a:p>
          <a:p>
            <a:r>
              <a:rPr lang="en-US" b="0" u="sng" dirty="0"/>
              <a:t>Acts 2:41 (ESV)</a:t>
            </a:r>
            <a:r>
              <a:rPr lang="en-US" b="0" dirty="0"/>
              <a:t> — 41 So those who received his word </a:t>
            </a:r>
            <a:r>
              <a:rPr lang="en-US" dirty="0"/>
              <a:t>were baptized,</a:t>
            </a:r>
            <a:r>
              <a:rPr lang="en-US" b="0" dirty="0"/>
              <a:t> and there were added that day about three thousand souls. </a:t>
            </a:r>
          </a:p>
          <a:p>
            <a:pPr lvl="1" indent="0">
              <a:buNone/>
            </a:pPr>
            <a:endParaRPr lang="en-US" dirty="0" smtClean="0"/>
          </a:p>
        </p:txBody>
      </p:sp>
    </p:spTree>
    <p:extLst>
      <p:ext uri="{BB962C8B-B14F-4D97-AF65-F5344CB8AC3E}">
        <p14:creationId xmlns:p14="http://schemas.microsoft.com/office/powerpoint/2010/main" val="155995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867400"/>
          </a:xfrm>
        </p:spPr>
        <p:txBody>
          <a:bodyPr>
            <a:normAutofit fontScale="92500" lnSpcReduction="10000"/>
          </a:bodyPr>
          <a:lstStyle/>
          <a:p>
            <a:pPr marL="457200" indent="-457200">
              <a:buAutoNum type="arabicPeriod"/>
            </a:pPr>
            <a:r>
              <a:rPr lang="en-US" sz="2600" dirty="0" smtClean="0"/>
              <a:t>Observe the Ordinances of the church.</a:t>
            </a:r>
          </a:p>
          <a:p>
            <a:pPr marL="914400" lvl="1" indent="-457200">
              <a:buFont typeface="+mj-lt"/>
              <a:buAutoNum type="alphaUcPeriod"/>
            </a:pPr>
            <a:r>
              <a:rPr lang="en-US" sz="2600" dirty="0" smtClean="0"/>
              <a:t>Baptism</a:t>
            </a:r>
          </a:p>
          <a:p>
            <a:pPr marL="914400" lvl="1" indent="-457200">
              <a:buFont typeface="+mj-lt"/>
              <a:buAutoNum type="alphaUcPeriod"/>
            </a:pPr>
            <a:endParaRPr lang="en-US" dirty="0" smtClean="0"/>
          </a:p>
          <a:p>
            <a:r>
              <a:rPr lang="en-US" b="0" u="sng" dirty="0"/>
              <a:t>Acts 8:12 (ESV)</a:t>
            </a:r>
            <a:r>
              <a:rPr lang="en-US" b="0" dirty="0"/>
              <a:t> — 12 But when they believed Philip as he preached good news about the kingdom of God and the name of Jesus Christ, </a:t>
            </a:r>
            <a:r>
              <a:rPr lang="en-US" dirty="0"/>
              <a:t>they were baptized</a:t>
            </a:r>
            <a:r>
              <a:rPr lang="en-US" b="0" dirty="0"/>
              <a:t>, both men and women. </a:t>
            </a:r>
          </a:p>
          <a:p>
            <a:r>
              <a:rPr lang="en-US" b="0" u="sng" dirty="0"/>
              <a:t>Acts 8:36–38 (ESV)</a:t>
            </a:r>
            <a:r>
              <a:rPr lang="en-US" b="0" dirty="0"/>
              <a:t> — 36 And as they were going along the road they came to some water, and the eunuch said, “See, here is water! What prevents me from being baptized?” 38 And he commanded the chariot to stop, and they both went down into the water, Philip and the eunuch, </a:t>
            </a:r>
            <a:r>
              <a:rPr lang="en-US" dirty="0"/>
              <a:t>and he baptized him</a:t>
            </a:r>
            <a:r>
              <a:rPr lang="en-US" b="0" dirty="0"/>
              <a:t>. </a:t>
            </a:r>
          </a:p>
          <a:p>
            <a:r>
              <a:rPr lang="en-US" b="0" u="sng" dirty="0"/>
              <a:t>Acts 9:18 (ESV)</a:t>
            </a:r>
            <a:r>
              <a:rPr lang="en-US" b="0" dirty="0"/>
              <a:t> — 18 And immediately something like scales fell from his eyes, and he regained his sight. </a:t>
            </a:r>
            <a:r>
              <a:rPr lang="en-US" dirty="0"/>
              <a:t>Then he rose and was baptized; </a:t>
            </a:r>
          </a:p>
          <a:p>
            <a:r>
              <a:rPr lang="en-US" b="0" u="sng" dirty="0"/>
              <a:t>Acts 10:47–48</a:t>
            </a:r>
            <a:r>
              <a:rPr lang="en-US" b="0" dirty="0"/>
              <a:t> (ESV) — 47 “Can anyone withhold water for baptizing these people, who have received the Holy Spirit just as we have?” 48 </a:t>
            </a:r>
            <a:r>
              <a:rPr lang="en-US" dirty="0"/>
              <a:t>And he commanded them to be baptized </a:t>
            </a:r>
            <a:r>
              <a:rPr lang="en-US" b="0" dirty="0"/>
              <a:t>in the name of Jesus Christ. Then they asked him to remain for some days. </a:t>
            </a:r>
          </a:p>
          <a:p>
            <a:pPr lvl="1" indent="0">
              <a:buNone/>
            </a:pPr>
            <a:endParaRPr lang="en-US" dirty="0" smtClean="0"/>
          </a:p>
        </p:txBody>
      </p:sp>
    </p:spTree>
    <p:extLst>
      <p:ext uri="{BB962C8B-B14F-4D97-AF65-F5344CB8AC3E}">
        <p14:creationId xmlns:p14="http://schemas.microsoft.com/office/powerpoint/2010/main" val="1124064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867400"/>
          </a:xfrm>
        </p:spPr>
        <p:txBody>
          <a:bodyPr>
            <a:normAutofit lnSpcReduction="10000"/>
          </a:bodyPr>
          <a:lstStyle/>
          <a:p>
            <a:pPr marL="457200" indent="-457200">
              <a:buAutoNum type="arabicPeriod"/>
            </a:pPr>
            <a:r>
              <a:rPr lang="en-US" sz="2400" dirty="0" smtClean="0"/>
              <a:t>Observe the Ordinances of the church.</a:t>
            </a:r>
          </a:p>
          <a:p>
            <a:pPr marL="914400" lvl="1" indent="-457200">
              <a:buFont typeface="+mj-lt"/>
              <a:buAutoNum type="alphaUcPeriod"/>
            </a:pPr>
            <a:r>
              <a:rPr lang="en-US" sz="2400" dirty="0" smtClean="0"/>
              <a:t>Baptism</a:t>
            </a:r>
          </a:p>
          <a:p>
            <a:pPr marL="914400" lvl="1" indent="-457200">
              <a:buFont typeface="+mj-lt"/>
              <a:buAutoNum type="alphaUcPeriod"/>
            </a:pPr>
            <a:endParaRPr lang="en-US" dirty="0" smtClean="0"/>
          </a:p>
          <a:p>
            <a:r>
              <a:rPr lang="en-US" b="0" dirty="0"/>
              <a:t>“(baptism)… is the first step of obedience in which the believer outwardly identifies himself with Jesus Christ and His church.  It is the initial sign of being a part of the new covenant.  Furthermore, baptism is related to salvation in the sense that those who refuse it disobey a direct commandment of God and thus bring the validity of their faith into serious question”  (1 John 2:3, James 2:14-26, John 14:15)</a:t>
            </a:r>
          </a:p>
          <a:p>
            <a:r>
              <a:rPr lang="en-US" b="0" dirty="0"/>
              <a:t>“It is also important to note that our responsibilities regarding baptism do not end after we are baptized.  We then have the responsibility to witness the baptism of others entering the body, confirm them in their outward identification with Christ and the church, and hold them accountable to the responsibilities they now have as members of the body.”</a:t>
            </a:r>
          </a:p>
          <a:p>
            <a:r>
              <a:rPr lang="en-US" dirty="0"/>
              <a:t>					Wayne Mack </a:t>
            </a:r>
          </a:p>
          <a:p>
            <a:pPr lvl="1" indent="0">
              <a:buNone/>
            </a:pPr>
            <a:endParaRPr lang="en-US" dirty="0" smtClean="0"/>
          </a:p>
        </p:txBody>
      </p:sp>
    </p:spTree>
    <p:extLst>
      <p:ext uri="{BB962C8B-B14F-4D97-AF65-F5344CB8AC3E}">
        <p14:creationId xmlns:p14="http://schemas.microsoft.com/office/powerpoint/2010/main" val="209643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867400"/>
          </a:xfrm>
        </p:spPr>
        <p:txBody>
          <a:bodyPr>
            <a:normAutofit fontScale="85000" lnSpcReduction="20000"/>
          </a:bodyPr>
          <a:lstStyle/>
          <a:p>
            <a:pPr marL="457200" indent="-457200">
              <a:buAutoNum type="arabicPeriod"/>
            </a:pPr>
            <a:r>
              <a:rPr lang="en-US" sz="2800" dirty="0" smtClean="0"/>
              <a:t>Observe the Ordinances of the church.</a:t>
            </a:r>
          </a:p>
          <a:p>
            <a:pPr marL="971550" lvl="1" indent="-514350">
              <a:buFont typeface="+mj-lt"/>
              <a:buAutoNum type="alphaUcPeriod" startAt="2"/>
            </a:pPr>
            <a:r>
              <a:rPr lang="en-US" sz="2800" dirty="0" smtClean="0"/>
              <a:t>Lord’s Supper (Communion)</a:t>
            </a:r>
          </a:p>
          <a:p>
            <a:pPr lvl="1" indent="0">
              <a:buNone/>
            </a:pPr>
            <a:endParaRPr lang="en-US" dirty="0"/>
          </a:p>
          <a:p>
            <a:pPr lvl="1" indent="0">
              <a:buNone/>
            </a:pPr>
            <a:r>
              <a:rPr lang="en-US" sz="2400" u="sng" dirty="0" smtClean="0"/>
              <a:t>1 </a:t>
            </a:r>
            <a:r>
              <a:rPr lang="en-US" sz="2400" u="sng" dirty="0"/>
              <a:t>Corinthians 11:23–30 (ESV)</a:t>
            </a:r>
            <a:r>
              <a:rPr lang="en-US" sz="2400" b="1" dirty="0"/>
              <a:t> — 23</a:t>
            </a:r>
            <a:r>
              <a:rPr lang="en-US" sz="2400" dirty="0"/>
              <a:t> For I received from the Lord what I also delivered to you, that the Lord Jesus on the night when he was betrayed took bread, </a:t>
            </a:r>
            <a:r>
              <a:rPr lang="en-US" sz="2400" b="1" dirty="0"/>
              <a:t>24</a:t>
            </a:r>
            <a:r>
              <a:rPr lang="en-US" sz="2400" dirty="0"/>
              <a:t> and when he had given thanks, he broke it, and said, “This is my body, which is for you</a:t>
            </a:r>
            <a:r>
              <a:rPr lang="en-US" sz="2400" b="1" dirty="0"/>
              <a:t>. Do this in remembrance of me</a:t>
            </a:r>
            <a:r>
              <a:rPr lang="en-US" sz="2400" dirty="0"/>
              <a:t>.” </a:t>
            </a:r>
            <a:r>
              <a:rPr lang="en-US" sz="2400" b="1" dirty="0"/>
              <a:t>25</a:t>
            </a:r>
            <a:r>
              <a:rPr lang="en-US" sz="2400" dirty="0"/>
              <a:t> In the same way also he took the cup, after supper, saying, “This cup is the new covenant in my blood.</a:t>
            </a:r>
            <a:r>
              <a:rPr lang="en-US" sz="2400" b="1" dirty="0"/>
              <a:t> Do this, as often as you drink it, in remembrance of me.”</a:t>
            </a:r>
            <a:r>
              <a:rPr lang="en-US" sz="2400" dirty="0"/>
              <a:t> </a:t>
            </a:r>
            <a:r>
              <a:rPr lang="en-US" sz="2400" b="1" dirty="0"/>
              <a:t>26</a:t>
            </a:r>
            <a:r>
              <a:rPr lang="en-US" sz="2400" dirty="0"/>
              <a:t> For as often as you eat this bread and drink the cup,</a:t>
            </a:r>
            <a:r>
              <a:rPr lang="en-US" sz="2400" b="1" dirty="0"/>
              <a:t> you proclaim the Lord’s death until he comes</a:t>
            </a:r>
            <a:r>
              <a:rPr lang="en-US" sz="2400" dirty="0"/>
              <a:t>. </a:t>
            </a:r>
            <a:r>
              <a:rPr lang="en-US" sz="2400" b="1" dirty="0"/>
              <a:t>27</a:t>
            </a:r>
            <a:r>
              <a:rPr lang="en-US" sz="2400" dirty="0"/>
              <a:t> Whoever, therefore, eats the bread or drinks the cup of the Lord in an unworthy manner will be guilty concerning the body and blood of the Lord. </a:t>
            </a:r>
            <a:r>
              <a:rPr lang="en-US" sz="2400" b="1" dirty="0"/>
              <a:t>28</a:t>
            </a:r>
            <a:r>
              <a:rPr lang="en-US" sz="2400" dirty="0"/>
              <a:t> Let a person examine himself, then, and so eat of the bread and drink of the cup. </a:t>
            </a:r>
            <a:r>
              <a:rPr lang="en-US" sz="2400" b="1" dirty="0"/>
              <a:t>29</a:t>
            </a:r>
            <a:r>
              <a:rPr lang="en-US" sz="2400" dirty="0"/>
              <a:t> For anyone who eats and drinks without discerning the body eats and drinks judgment on himself. </a:t>
            </a:r>
            <a:r>
              <a:rPr lang="en-US" sz="2400" b="1" dirty="0"/>
              <a:t>30</a:t>
            </a:r>
            <a:r>
              <a:rPr lang="en-US" sz="2400" dirty="0"/>
              <a:t> That is why many of you are weak and ill, and some have died. </a:t>
            </a:r>
          </a:p>
          <a:p>
            <a:pPr lvl="1" indent="0">
              <a:buNone/>
            </a:pPr>
            <a:endParaRPr lang="en-US" sz="2400" dirty="0" smtClean="0"/>
          </a:p>
        </p:txBody>
      </p:sp>
    </p:spTree>
    <p:extLst>
      <p:ext uri="{BB962C8B-B14F-4D97-AF65-F5344CB8AC3E}">
        <p14:creationId xmlns:p14="http://schemas.microsoft.com/office/powerpoint/2010/main" val="157356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533082"/>
          </a:xfrm>
        </p:spPr>
        <p:txBody>
          <a:bodyPr>
            <a:noAutofit/>
          </a:bodyPr>
          <a:lstStyle/>
          <a:p>
            <a:r>
              <a:rPr lang="en-US" b="1" dirty="0" smtClean="0">
                <a:latin typeface="Aegyptus" panose="020405020508060A0203" pitchFamily="18" charset="0"/>
                <a:ea typeface="Aegyptus" panose="020405020508060A0203" pitchFamily="18" charset="0"/>
              </a:rPr>
              <a:t>7 Responsibilities of a church member</a:t>
            </a:r>
            <a:endParaRPr lang="en-US" b="1" dirty="0">
              <a:latin typeface="Aegyptus" panose="020405020508060A0203" pitchFamily="18" charset="0"/>
              <a:ea typeface="Aegyptus" panose="020405020508060A0203" pitchFamily="18" charset="0"/>
            </a:endParaRPr>
          </a:p>
        </p:txBody>
      </p:sp>
      <p:sp>
        <p:nvSpPr>
          <p:cNvPr id="3" name="Content Placeholder 2"/>
          <p:cNvSpPr>
            <a:spLocks noGrp="1"/>
          </p:cNvSpPr>
          <p:nvPr>
            <p:ph idx="1"/>
          </p:nvPr>
        </p:nvSpPr>
        <p:spPr>
          <a:xfrm>
            <a:off x="457200" y="762000"/>
            <a:ext cx="7620000" cy="5867400"/>
          </a:xfrm>
        </p:spPr>
        <p:txBody>
          <a:bodyPr>
            <a:normAutofit/>
          </a:bodyPr>
          <a:lstStyle/>
          <a:p>
            <a:pPr marL="457200" indent="-457200">
              <a:buAutoNum type="arabicPeriod"/>
            </a:pPr>
            <a:r>
              <a:rPr lang="en-US" sz="2400" dirty="0" smtClean="0"/>
              <a:t>Observe the Ordinances of the church.</a:t>
            </a:r>
          </a:p>
          <a:p>
            <a:pPr marL="971550" lvl="1" indent="-514350">
              <a:buFont typeface="+mj-lt"/>
              <a:buAutoNum type="alphaUcPeriod" startAt="2"/>
            </a:pPr>
            <a:r>
              <a:rPr lang="en-US" sz="2400" dirty="0" smtClean="0"/>
              <a:t>Lord’s Supper (Communion)</a:t>
            </a:r>
          </a:p>
          <a:p>
            <a:pPr lvl="1" indent="0">
              <a:buNone/>
            </a:pPr>
            <a:endParaRPr lang="en-US" dirty="0"/>
          </a:p>
          <a:p>
            <a:r>
              <a:rPr lang="en-US" sz="2400" b="0" dirty="0"/>
              <a:t> “Baptism is an outward sign of entrance into the covenant, the Lord’s Supper is a memorial of the death of Jesus Christ, the event that initiated the new covenant and actually made it possible.  And our Savior Himself commanded that we partake of the bread and wine that symbolize His body and blood.” </a:t>
            </a:r>
          </a:p>
          <a:p>
            <a:pPr lvl="1" indent="0">
              <a:buNone/>
            </a:pPr>
            <a:endParaRPr lang="en-US" sz="2400" dirty="0" smtClean="0"/>
          </a:p>
        </p:txBody>
      </p:sp>
    </p:spTree>
    <p:extLst>
      <p:ext uri="{BB962C8B-B14F-4D97-AF65-F5344CB8AC3E}">
        <p14:creationId xmlns:p14="http://schemas.microsoft.com/office/powerpoint/2010/main" val="3118970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1218</TotalTime>
  <Words>2448</Words>
  <Application>Microsoft Office PowerPoint</Application>
  <PresentationFormat>On-screen Show (4:3)</PresentationFormat>
  <Paragraphs>205</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Essential</vt:lpstr>
      <vt:lpstr>PowerPoint Presentation</vt:lpstr>
      <vt:lpstr>Overview</vt:lpstr>
      <vt:lpstr>PowerPoint Presentation</vt:lpstr>
      <vt:lpstr>PowerPoint Presentation</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7 Responsibilities of a church member</vt:lpstr>
      <vt:lpstr>Privileges of a church member</vt:lpstr>
      <vt:lpstr>Privileges of a church member</vt:lpstr>
      <vt:lpstr>1 Major Misconception about Biblical Membership: Unloving</vt:lpstr>
      <vt:lpstr>1 Major Misconception about Biblical Membership: Unloving</vt:lpstr>
      <vt:lpstr>1 Major Misconception about Biblical Membership: Unloving</vt:lpstr>
      <vt:lpstr>1 Major Misconception about Biblical Membership: Unloving</vt:lpstr>
      <vt:lpstr>1 Major Misconception about Biblical Membership: Unloving</vt:lpstr>
      <vt:lpstr>1 Major Misconception about Biblical Membership: Unloving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Stephens</dc:creator>
  <cp:lastModifiedBy>Jim Stephens</cp:lastModifiedBy>
  <cp:revision>35</cp:revision>
  <dcterms:created xsi:type="dcterms:W3CDTF">2016-12-06T19:00:32Z</dcterms:created>
  <dcterms:modified xsi:type="dcterms:W3CDTF">2017-02-05T02:19:55Z</dcterms:modified>
</cp:coreProperties>
</file>