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2" r:id="rId2"/>
    <p:sldId id="273" r:id="rId3"/>
    <p:sldId id="262" r:id="rId4"/>
    <p:sldId id="264" r:id="rId5"/>
    <p:sldId id="265" r:id="rId6"/>
    <p:sldId id="274" r:id="rId7"/>
    <p:sldId id="275" r:id="rId8"/>
    <p:sldId id="266" r:id="rId9"/>
    <p:sldId id="276" r:id="rId10"/>
    <p:sldId id="277" r:id="rId11"/>
    <p:sldId id="267" r:id="rId12"/>
    <p:sldId id="278" r:id="rId13"/>
    <p:sldId id="280" r:id="rId14"/>
    <p:sldId id="268" r:id="rId15"/>
    <p:sldId id="281" r:id="rId16"/>
    <p:sldId id="282" r:id="rId17"/>
    <p:sldId id="283" r:id="rId18"/>
    <p:sldId id="269" r:id="rId19"/>
    <p:sldId id="284" r:id="rId20"/>
    <p:sldId id="285" r:id="rId21"/>
    <p:sldId id="270" r:id="rId22"/>
    <p:sldId id="287" r:id="rId23"/>
    <p:sldId id="288" r:id="rId24"/>
    <p:sldId id="256" r:id="rId25"/>
    <p:sldId id="261" r:id="rId26"/>
    <p:sldId id="26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0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2DC92-7DFE-4584-A8C5-933545F1FBA2}" type="datetimeFigureOut">
              <a:rPr lang="en-US" smtClean="0"/>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25BCF-5C37-40CF-A371-C980798D994F}" type="slidenum">
              <a:rPr lang="en-US" smtClean="0"/>
              <a:t>‹#›</a:t>
            </a:fld>
            <a:endParaRPr lang="en-US"/>
          </a:p>
        </p:txBody>
      </p:sp>
    </p:spTree>
    <p:extLst>
      <p:ext uri="{BB962C8B-B14F-4D97-AF65-F5344CB8AC3E}">
        <p14:creationId xmlns:p14="http://schemas.microsoft.com/office/powerpoint/2010/main" val="59515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a:t>
            </a:fld>
            <a:endParaRPr lang="en-US"/>
          </a:p>
        </p:txBody>
      </p:sp>
    </p:spTree>
    <p:extLst>
      <p:ext uri="{BB962C8B-B14F-4D97-AF65-F5344CB8AC3E}">
        <p14:creationId xmlns:p14="http://schemas.microsoft.com/office/powerpoint/2010/main" val="367000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Schedule: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Week 1: </a:t>
            </a:r>
            <a:r>
              <a:rPr lang="en-US" sz="1200" kern="1200" dirty="0" smtClean="0">
                <a:solidFill>
                  <a:schemeClr val="tx1"/>
                </a:solidFill>
                <a:effectLst/>
                <a:latin typeface="+mn-lt"/>
                <a:ea typeface="+mn-ea"/>
                <a:cs typeface="+mn-cs"/>
              </a:rPr>
              <a:t>What is the church and is it important?</a:t>
            </a:r>
          </a:p>
          <a:p>
            <a:r>
              <a:rPr lang="en-US" sz="1200" b="1" kern="1200" dirty="0" smtClean="0">
                <a:solidFill>
                  <a:schemeClr val="tx1"/>
                </a:solidFill>
                <a:effectLst/>
                <a:latin typeface="+mn-lt"/>
                <a:ea typeface="+mn-ea"/>
                <a:cs typeface="+mn-cs"/>
              </a:rPr>
              <a:t>Week 2:  </a:t>
            </a:r>
            <a:r>
              <a:rPr lang="en-US" sz="1200" kern="1200" dirty="0" smtClean="0">
                <a:solidFill>
                  <a:schemeClr val="tx1"/>
                </a:solidFill>
                <a:effectLst/>
                <a:latin typeface="+mn-lt"/>
                <a:ea typeface="+mn-ea"/>
                <a:cs typeface="+mn-cs"/>
              </a:rPr>
              <a:t>What is Church Membership and is it important?</a:t>
            </a:r>
          </a:p>
          <a:p>
            <a:r>
              <a:rPr lang="en-US" sz="1200" b="1" kern="1200" dirty="0" smtClean="0">
                <a:solidFill>
                  <a:schemeClr val="tx1"/>
                </a:solidFill>
                <a:effectLst/>
                <a:latin typeface="+mn-lt"/>
                <a:ea typeface="+mn-ea"/>
                <a:cs typeface="+mn-cs"/>
              </a:rPr>
              <a:t>Week 3:  </a:t>
            </a:r>
            <a:r>
              <a:rPr lang="en-US" sz="1200" kern="1200" dirty="0" smtClean="0">
                <a:solidFill>
                  <a:schemeClr val="tx1"/>
                </a:solidFill>
                <a:effectLst/>
                <a:latin typeface="+mn-lt"/>
                <a:ea typeface="+mn-ea"/>
                <a:cs typeface="+mn-cs"/>
              </a:rPr>
              <a:t>What is the Church and its membership like?</a:t>
            </a:r>
          </a:p>
          <a:p>
            <a:r>
              <a:rPr lang="en-US" sz="1200" b="1" kern="1200" dirty="0" smtClean="0">
                <a:solidFill>
                  <a:schemeClr val="tx1"/>
                </a:solidFill>
                <a:effectLst/>
                <a:latin typeface="+mn-lt"/>
                <a:ea typeface="+mn-ea"/>
                <a:cs typeface="+mn-cs"/>
              </a:rPr>
              <a:t>Week 4:  </a:t>
            </a:r>
            <a:r>
              <a:rPr lang="en-US" sz="1200" kern="1200" dirty="0" smtClean="0">
                <a:solidFill>
                  <a:schemeClr val="tx1"/>
                </a:solidFill>
                <a:effectLst/>
                <a:latin typeface="+mn-lt"/>
                <a:ea typeface="+mn-ea"/>
                <a:cs typeface="+mn-cs"/>
              </a:rPr>
              <a:t>What are the responsibilities and privileges of membership?</a:t>
            </a:r>
          </a:p>
          <a:p>
            <a:r>
              <a:rPr lang="en-US" sz="1200" b="1" kern="1200" dirty="0" smtClean="0">
                <a:solidFill>
                  <a:schemeClr val="tx1"/>
                </a:solidFill>
                <a:effectLst/>
                <a:latin typeface="+mn-lt"/>
                <a:ea typeface="+mn-ea"/>
                <a:cs typeface="+mn-cs"/>
              </a:rPr>
              <a:t>Week 5:  </a:t>
            </a:r>
            <a:r>
              <a:rPr lang="en-US" sz="1200" kern="1200" dirty="0" smtClean="0">
                <a:solidFill>
                  <a:schemeClr val="tx1"/>
                </a:solidFill>
                <a:effectLst/>
                <a:latin typeface="+mn-lt"/>
                <a:ea typeface="+mn-ea"/>
                <a:cs typeface="+mn-cs"/>
              </a:rPr>
              <a:t>What do we do if a member does not represent Christ?</a:t>
            </a:r>
          </a:p>
          <a:p>
            <a:r>
              <a:rPr lang="en-US" sz="1200" b="1" kern="1200" dirty="0" smtClean="0">
                <a:solidFill>
                  <a:schemeClr val="tx1"/>
                </a:solidFill>
                <a:effectLst/>
                <a:latin typeface="+mn-lt"/>
                <a:ea typeface="+mn-ea"/>
                <a:cs typeface="+mn-cs"/>
              </a:rPr>
              <a:t>Week 6:  </a:t>
            </a:r>
            <a:r>
              <a:rPr lang="en-US" sz="1200" kern="1200" dirty="0" smtClean="0">
                <a:solidFill>
                  <a:schemeClr val="tx1"/>
                </a:solidFill>
                <a:effectLst/>
                <a:latin typeface="+mn-lt"/>
                <a:ea typeface="+mn-ea"/>
                <a:cs typeface="+mn-cs"/>
              </a:rPr>
              <a:t>What will practicing meaningful membership look like?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Comment on asking questions…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a:t>
            </a:fld>
            <a:endParaRPr lang="en-US"/>
          </a:p>
        </p:txBody>
      </p:sp>
    </p:spTree>
    <p:extLst>
      <p:ext uri="{BB962C8B-B14F-4D97-AF65-F5344CB8AC3E}">
        <p14:creationId xmlns:p14="http://schemas.microsoft.com/office/powerpoint/2010/main" val="89341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3</a:t>
            </a:fld>
            <a:endParaRPr lang="en-US"/>
          </a:p>
        </p:txBody>
      </p:sp>
    </p:spTree>
    <p:extLst>
      <p:ext uri="{BB962C8B-B14F-4D97-AF65-F5344CB8AC3E}">
        <p14:creationId xmlns:p14="http://schemas.microsoft.com/office/powerpoint/2010/main" val="3479426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 we</a:t>
            </a:r>
            <a:r>
              <a:rPr lang="en-US" baseline="0" dirty="0" smtClean="0"/>
              <a:t> look to limit </a:t>
            </a:r>
            <a:r>
              <a:rPr lang="en-US" baseline="0" dirty="0" err="1" smtClean="0"/>
              <a:t>minstry</a:t>
            </a:r>
            <a:r>
              <a:rPr lang="en-US" baseline="0" dirty="0" smtClean="0"/>
              <a:t> in the church to members?, what will limiting ministry to members do?, what are some consequences of allowing non-members to act like members?</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24</a:t>
            </a:fld>
            <a:endParaRPr lang="en-US"/>
          </a:p>
        </p:txBody>
      </p:sp>
    </p:spTree>
    <p:extLst>
      <p:ext uri="{BB962C8B-B14F-4D97-AF65-F5344CB8AC3E}">
        <p14:creationId xmlns:p14="http://schemas.microsoft.com/office/powerpoint/2010/main" val="2119731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be keep up our membership list?</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25</a:t>
            </a:fld>
            <a:endParaRPr lang="en-US"/>
          </a:p>
        </p:txBody>
      </p:sp>
    </p:spTree>
    <p:extLst>
      <p:ext uri="{BB962C8B-B14F-4D97-AF65-F5344CB8AC3E}">
        <p14:creationId xmlns:p14="http://schemas.microsoft.com/office/powerpoint/2010/main" val="4066510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Overarching</a:t>
            </a:r>
            <a:r>
              <a:rPr lang="en-US" baseline="0" dirty="0" smtClean="0"/>
              <a:t> principle – membership before ministry, how does this look with kids, teens, and others?, Individual exceptions will happen, should we keep up our membership list?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26</a:t>
            </a:fld>
            <a:endParaRPr lang="en-US"/>
          </a:p>
        </p:txBody>
      </p:sp>
    </p:spTree>
    <p:extLst>
      <p:ext uri="{BB962C8B-B14F-4D97-AF65-F5344CB8AC3E}">
        <p14:creationId xmlns:p14="http://schemas.microsoft.com/office/powerpoint/2010/main" val="406651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54FA6E-BB82-4D4D-85A3-CE9F76F74A17}" type="datetimeFigureOut">
              <a:rPr lang="en-US" smtClean="0"/>
              <a:t>1/26/2017</a:t>
            </a:fld>
            <a:endParaRPr lang="en-US"/>
          </a:p>
        </p:txBody>
      </p:sp>
      <p:sp>
        <p:nvSpPr>
          <p:cNvPr id="8" name="Slide Number Placeholder 7"/>
          <p:cNvSpPr>
            <a:spLocks noGrp="1"/>
          </p:cNvSpPr>
          <p:nvPr>
            <p:ph type="sldNum" sz="quarter" idx="11"/>
          </p:nvPr>
        </p:nvSpPr>
        <p:spPr/>
        <p:txBody>
          <a:bodyPr/>
          <a:lstStyle/>
          <a:p>
            <a:fld id="{AD5DDD2A-40D3-4887-98C6-36FB33E455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54FA6E-BB82-4D4D-85A3-CE9F76F74A17}"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54FA6E-BB82-4D4D-85A3-CE9F76F74A17}"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4FA6E-BB82-4D4D-85A3-CE9F76F74A17}"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4FA6E-BB82-4D4D-85A3-CE9F76F74A17}"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F54FA6E-BB82-4D4D-85A3-CE9F76F74A17}" type="datetimeFigureOut">
              <a:rPr lang="en-US" smtClean="0"/>
              <a:t>1/26/2017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D5DDD2A-40D3-4887-98C6-36FB33E4550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1085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867" r="21431"/>
          <a:stretch/>
        </p:blipFill>
        <p:spPr bwMode="auto">
          <a:xfrm>
            <a:off x="6096000" y="0"/>
            <a:ext cx="2899739"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752600"/>
            <a:ext cx="5943600" cy="4373563"/>
          </a:xfrm>
        </p:spPr>
        <p:txBody>
          <a:bodyPr>
            <a:normAutofit/>
          </a:bodyPr>
          <a:lstStyle/>
          <a:p>
            <a:r>
              <a:rPr lang="en-US" sz="2200" b="0" u="sng" dirty="0">
                <a:latin typeface="Times New Roman" panose="02020603050405020304" pitchFamily="18" charset="0"/>
                <a:cs typeface="Times New Roman" panose="02020603050405020304" pitchFamily="18" charset="0"/>
              </a:rPr>
              <a:t>1 Peter 5:1–2 </a:t>
            </a:r>
            <a:r>
              <a:rPr lang="en-US" sz="2200" b="0" dirty="0">
                <a:latin typeface="Times New Roman" panose="02020603050405020304" pitchFamily="18" charset="0"/>
                <a:cs typeface="Times New Roman" panose="02020603050405020304" pitchFamily="18" charset="0"/>
              </a:rPr>
              <a:t> </a:t>
            </a:r>
            <a:r>
              <a:rPr lang="en-US" sz="2200" b="0" dirty="0" smtClean="0">
                <a:latin typeface="Times New Roman" panose="02020603050405020304" pitchFamily="18" charset="0"/>
                <a:cs typeface="Times New Roman" panose="02020603050405020304" pitchFamily="18" charset="0"/>
              </a:rPr>
              <a:t>So </a:t>
            </a:r>
            <a:r>
              <a:rPr lang="en-US" sz="2200" b="0" dirty="0">
                <a:latin typeface="Times New Roman" panose="02020603050405020304" pitchFamily="18" charset="0"/>
                <a:cs typeface="Times New Roman" panose="02020603050405020304" pitchFamily="18" charset="0"/>
              </a:rPr>
              <a:t>I exhort the elders among you, as a fellow elder and a witness of the sufferings of Christ, as well as a partaker in the glory that is going to be revealed: </a:t>
            </a:r>
            <a:r>
              <a:rPr lang="en-US" sz="2200" dirty="0">
                <a:latin typeface="Times New Roman" panose="02020603050405020304" pitchFamily="18" charset="0"/>
                <a:cs typeface="Times New Roman" panose="02020603050405020304" pitchFamily="18" charset="0"/>
              </a:rPr>
              <a:t>2 shepherd the flock of God that is among you,</a:t>
            </a:r>
            <a:r>
              <a:rPr lang="en-US" sz="2200" b="0" dirty="0">
                <a:latin typeface="Times New Roman" panose="02020603050405020304" pitchFamily="18" charset="0"/>
                <a:cs typeface="Times New Roman" panose="02020603050405020304" pitchFamily="18" charset="0"/>
              </a:rPr>
              <a:t> exercising oversight, not under compulsion, but willingly, as God would have you; not for shameful gain, but eagerly;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#2 – The Flock</a:t>
            </a:r>
            <a:endParaRPr lang="en-US" sz="2400" dirty="0">
              <a:latin typeface="Bookman Old Style" panose="02050604050505020204" pitchFamily="18" charset="0"/>
            </a:endParaRPr>
          </a:p>
        </p:txBody>
      </p:sp>
      <p:sp>
        <p:nvSpPr>
          <p:cNvPr id="7" name="TextBox 6"/>
          <p:cNvSpPr txBox="1"/>
          <p:nvPr/>
        </p:nvSpPr>
        <p:spPr>
          <a:xfrm>
            <a:off x="273676" y="5169932"/>
            <a:ext cx="8336924" cy="738664"/>
          </a:xfrm>
          <a:prstGeom prst="rect">
            <a:avLst/>
          </a:prstGeom>
          <a:noFill/>
        </p:spPr>
        <p:txBody>
          <a:bodyPr wrap="square" rtlCol="0">
            <a:spAutoFit/>
          </a:bodyPr>
          <a:lstStyle/>
          <a:p>
            <a:r>
              <a:rPr lang="en-US" sz="2400" dirty="0">
                <a:solidFill>
                  <a:srgbClr val="0070C0"/>
                </a:solidFill>
              </a:rPr>
              <a:t>What do we learn from this metaphor about church life?</a:t>
            </a:r>
          </a:p>
          <a:p>
            <a:endParaRPr lang="en-US" dirty="0"/>
          </a:p>
        </p:txBody>
      </p:sp>
    </p:spTree>
    <p:extLst>
      <p:ext uri="{BB962C8B-B14F-4D97-AF65-F5344CB8AC3E}">
        <p14:creationId xmlns:p14="http://schemas.microsoft.com/office/powerpoint/2010/main" val="66609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884" y="36490"/>
            <a:ext cx="2847092" cy="2401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52400" y="1905000"/>
            <a:ext cx="7620000" cy="4648200"/>
          </a:xfrm>
        </p:spPr>
        <p:txBody>
          <a:bodyPr>
            <a:noAutofit/>
          </a:bodyPr>
          <a:lstStyle/>
          <a:p>
            <a:r>
              <a:rPr lang="en-US" b="0" u="sng" dirty="0">
                <a:latin typeface="Times New Roman" panose="02020603050405020304" pitchFamily="18" charset="0"/>
                <a:cs typeface="Times New Roman" panose="02020603050405020304" pitchFamily="18" charset="0"/>
              </a:rPr>
              <a:t>John 15:1–9 </a:t>
            </a:r>
            <a:r>
              <a:rPr lang="en-US" b="0" dirty="0">
                <a:latin typeface="Times New Roman" panose="02020603050405020304" pitchFamily="18" charset="0"/>
                <a:cs typeface="Times New Roman" panose="02020603050405020304" pitchFamily="18" charset="0"/>
              </a:rPr>
              <a:t>“I am the true vine, and my Father is the vinedresser. 2 Every branch in me that does not bear fruit he takes away, and every branch that does bear fruit he prunes, that it may bear more fruit. 3 Already you are clean because of the word that I have spoken to you. 4 Abide in me, and I in you. As the branch cannot bear fruit by itself, unless it abides in the vine, neither can you, unless you abide in me. 5 I am the vine; you are the branches. Whoever abides in me and I in him, he it is that bears much fruit, for apart from me you can do nothing. 6 If anyone does not abide in me he is thrown away like a branch and withers; and the branches are gathered, thrown into the fire, and burned. 7 If you abide in me, and my words abide in you, ask whatever you wish, and it will be done for you. 8 By this my Father is glorified, that you bear much fruit and so prove to be my disciples. 9 As the Father has loved me, so have I loved you. Abide in my love. </a:t>
            </a:r>
          </a:p>
          <a:p>
            <a:endParaRPr lang="en-US" sz="2200"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00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#3 – Branches of the Vine</a:t>
            </a:r>
            <a:endParaRPr lang="en-US" dirty="0">
              <a:latin typeface="Bookman Old Style" panose="02050604050505020204" pitchFamily="18" charset="0"/>
            </a:endParaRPr>
          </a:p>
        </p:txBody>
      </p:sp>
    </p:spTree>
    <p:extLst>
      <p:ext uri="{BB962C8B-B14F-4D97-AF65-F5344CB8AC3E}">
        <p14:creationId xmlns:p14="http://schemas.microsoft.com/office/powerpoint/2010/main" val="269252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884" y="36490"/>
            <a:ext cx="2847092" cy="2401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52400" y="1905000"/>
            <a:ext cx="7620000" cy="4648200"/>
          </a:xfrm>
        </p:spPr>
        <p:txBody>
          <a:bodyPr>
            <a:noAutofit/>
          </a:bodyPr>
          <a:lstStyle/>
          <a:p>
            <a:r>
              <a:rPr lang="en-US" b="0" u="sng" dirty="0">
                <a:latin typeface="Times New Roman" panose="02020603050405020304" pitchFamily="18" charset="0"/>
                <a:cs typeface="Times New Roman" panose="02020603050405020304" pitchFamily="18" charset="0"/>
              </a:rPr>
              <a:t>Romans 11:16–24 </a:t>
            </a:r>
            <a:r>
              <a:rPr lang="en-US" b="0" dirty="0">
                <a:latin typeface="Times New Roman" panose="02020603050405020304" pitchFamily="18" charset="0"/>
                <a:cs typeface="Times New Roman" panose="02020603050405020304" pitchFamily="18" charset="0"/>
              </a:rPr>
              <a:t>16 If the dough offered as </a:t>
            </a:r>
            <a:r>
              <a:rPr lang="en-US" b="0" dirty="0" err="1">
                <a:latin typeface="Times New Roman" panose="02020603050405020304" pitchFamily="18" charset="0"/>
                <a:cs typeface="Times New Roman" panose="02020603050405020304" pitchFamily="18" charset="0"/>
              </a:rPr>
              <a:t>firstfruits</a:t>
            </a:r>
            <a:r>
              <a:rPr lang="en-US" b="0" dirty="0">
                <a:latin typeface="Times New Roman" panose="02020603050405020304" pitchFamily="18" charset="0"/>
                <a:cs typeface="Times New Roman" panose="02020603050405020304" pitchFamily="18" charset="0"/>
              </a:rPr>
              <a:t> is holy, so is the whole lump, and if the root is holy, so are the branches. 17 But if some of the branches were broken off, and you, although a wild olive shoot, were grafted in among the others and now share in the nourishing root of the olive tree, 18 do not be arrogant toward the branches. If you are, remember it is not you who support the root, but the root that supports you. 19 Then you will say, “Branches were broken off so that I might be grafted in.” 20 That is true. They were broken off because of their unbelief, but you stand fast through faith. So do not become proud, but fear. </a:t>
            </a:r>
            <a:endParaRPr lang="en-US" sz="2200" b="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00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#3 – Branches of the Vine</a:t>
            </a:r>
            <a:endParaRPr lang="en-US" dirty="0">
              <a:latin typeface="Bookman Old Style" panose="02050604050505020204" pitchFamily="18" charset="0"/>
            </a:endParaRPr>
          </a:p>
        </p:txBody>
      </p:sp>
    </p:spTree>
    <p:extLst>
      <p:ext uri="{BB962C8B-B14F-4D97-AF65-F5344CB8AC3E}">
        <p14:creationId xmlns:p14="http://schemas.microsoft.com/office/powerpoint/2010/main" val="143149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884" y="36490"/>
            <a:ext cx="2847092" cy="2401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152400" y="1905000"/>
            <a:ext cx="7620000" cy="4648200"/>
          </a:xfrm>
        </p:spPr>
        <p:txBody>
          <a:bodyPr>
            <a:noAutofit/>
          </a:bodyPr>
          <a:lstStyle/>
          <a:p>
            <a:r>
              <a:rPr lang="en-US" b="0" u="sng" dirty="0">
                <a:latin typeface="Times New Roman" panose="02020603050405020304" pitchFamily="18" charset="0"/>
                <a:cs typeface="Times New Roman" panose="02020603050405020304" pitchFamily="18" charset="0"/>
              </a:rPr>
              <a:t>Romans 11:16–24 </a:t>
            </a:r>
            <a:r>
              <a:rPr lang="en-US" b="0" dirty="0" smtClean="0">
                <a:latin typeface="Times New Roman" panose="02020603050405020304" pitchFamily="18" charset="0"/>
                <a:cs typeface="Times New Roman" panose="02020603050405020304" pitchFamily="18" charset="0"/>
              </a:rPr>
              <a:t>21 </a:t>
            </a:r>
            <a:r>
              <a:rPr lang="en-US" b="0" dirty="0">
                <a:latin typeface="Times New Roman" panose="02020603050405020304" pitchFamily="18" charset="0"/>
                <a:cs typeface="Times New Roman" panose="02020603050405020304" pitchFamily="18" charset="0"/>
              </a:rPr>
              <a:t>For if God did not spare the natural branches, neither will he spare you. 22 Note then the kindness and the severity of God: severity toward those who have fallen, but God’s kindness to you, provided you continue in his kindness. Otherwise you too will be cut off. 23 And even they, if they do not continue in their unbelief, will be grafted in, for God has the power to graft them in again. 24 For if you were cut from what is by nature a wild olive tree, and grafted, contrary to nature, into a cultivated olive tree, how much more will these, the natural branches, be grafted back into their own olive tree. </a:t>
            </a:r>
          </a:p>
          <a:p>
            <a:endParaRPr lang="en-US" sz="2200"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00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#3 – Branches of the Vine</a:t>
            </a:r>
            <a:endParaRPr lang="en-US" dirty="0">
              <a:latin typeface="Bookman Old Style" panose="02050604050505020204" pitchFamily="18" charset="0"/>
            </a:endParaRPr>
          </a:p>
        </p:txBody>
      </p:sp>
      <p:sp>
        <p:nvSpPr>
          <p:cNvPr id="7" name="TextBox 6"/>
          <p:cNvSpPr txBox="1"/>
          <p:nvPr/>
        </p:nvSpPr>
        <p:spPr>
          <a:xfrm>
            <a:off x="273676" y="5169932"/>
            <a:ext cx="8336924" cy="738664"/>
          </a:xfrm>
          <a:prstGeom prst="rect">
            <a:avLst/>
          </a:prstGeom>
          <a:noFill/>
        </p:spPr>
        <p:txBody>
          <a:bodyPr wrap="square" rtlCol="0">
            <a:spAutoFit/>
          </a:bodyPr>
          <a:lstStyle/>
          <a:p>
            <a:r>
              <a:rPr lang="en-US" sz="2400" dirty="0">
                <a:solidFill>
                  <a:srgbClr val="0070C0"/>
                </a:solidFill>
              </a:rPr>
              <a:t>What do we learn from this metaphor about church life?</a:t>
            </a:r>
          </a:p>
          <a:p>
            <a:endParaRPr lang="en-US" dirty="0"/>
          </a:p>
        </p:txBody>
      </p:sp>
    </p:spTree>
    <p:extLst>
      <p:ext uri="{BB962C8B-B14F-4D97-AF65-F5344CB8AC3E}">
        <p14:creationId xmlns:p14="http://schemas.microsoft.com/office/powerpoint/2010/main" val="161988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bridgnorthurcmeth-cartway.org.uk/content/pages/uploaded_image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0"/>
            <a:ext cx="3054976" cy="2749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590800"/>
            <a:ext cx="7620000" cy="4373563"/>
          </a:xfrm>
        </p:spPr>
        <p:txBody>
          <a:bodyPr/>
          <a:lstStyle/>
          <a:p>
            <a:r>
              <a:rPr lang="en-US" sz="2200" b="0" u="sng" dirty="0">
                <a:latin typeface="Times New Roman" panose="02020603050405020304" pitchFamily="18" charset="0"/>
                <a:cs typeface="Times New Roman" panose="02020603050405020304" pitchFamily="18" charset="0"/>
              </a:rPr>
              <a:t>Galatians 3:28 </a:t>
            </a:r>
            <a:r>
              <a:rPr lang="en-US" sz="2200" b="0" dirty="0">
                <a:latin typeface="Times New Roman" panose="02020603050405020304" pitchFamily="18" charset="0"/>
                <a:cs typeface="Times New Roman" panose="02020603050405020304" pitchFamily="18" charset="0"/>
              </a:rPr>
              <a:t>There is neither Jew nor Greek, there is neither slave nor free, there is no male and female, for you are all one in Christ Jesus. </a:t>
            </a:r>
          </a:p>
          <a:p>
            <a:r>
              <a:rPr lang="en-US" sz="2200" b="0" u="sng" dirty="0">
                <a:latin typeface="Times New Roman" panose="02020603050405020304" pitchFamily="18" charset="0"/>
                <a:cs typeface="Times New Roman" panose="02020603050405020304" pitchFamily="18" charset="0"/>
              </a:rPr>
              <a:t>2 Corinthians 6:16–18 </a:t>
            </a:r>
            <a:r>
              <a:rPr lang="en-US" sz="2200" b="0" u="sng" dirty="0" smtClean="0">
                <a:latin typeface="Times New Roman" panose="02020603050405020304" pitchFamily="18" charset="0"/>
                <a:cs typeface="Times New Roman" panose="02020603050405020304" pitchFamily="18" charset="0"/>
              </a:rPr>
              <a:t> </a:t>
            </a:r>
            <a:r>
              <a:rPr lang="en-US" sz="2200" b="0" dirty="0">
                <a:latin typeface="Times New Roman" panose="02020603050405020304" pitchFamily="18" charset="0"/>
                <a:cs typeface="Times New Roman" panose="02020603050405020304" pitchFamily="18" charset="0"/>
              </a:rPr>
              <a:t>What agreement has the temple of God with idols? For we are the temple of the living God; as God said, “I will make my dwelling among them and walk among them, and I will be their God, and they shall be my people. 17 Therefore go out from their midst, and be separate from them, says the Lord, and touch no unclean thing; then I will welcome you, </a:t>
            </a:r>
            <a:r>
              <a:rPr lang="en-US" sz="2200" dirty="0">
                <a:latin typeface="Times New Roman" panose="02020603050405020304" pitchFamily="18" charset="0"/>
                <a:cs typeface="Times New Roman" panose="02020603050405020304" pitchFamily="18" charset="0"/>
              </a:rPr>
              <a:t>18 and I will be a father to you, and you shall be sons and daughters to me, says the Lord Almighty.”</a:t>
            </a:r>
            <a:r>
              <a:rPr lang="en-US" sz="2200" b="0" dirty="0">
                <a:latin typeface="Times New Roman" panose="02020603050405020304" pitchFamily="18" charset="0"/>
                <a:cs typeface="Times New Roman" panose="02020603050405020304" pitchFamily="18" charset="0"/>
              </a:rPr>
              <a:t>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#4 – Household of God</a:t>
            </a:r>
            <a:endParaRPr lang="en-US" dirty="0">
              <a:latin typeface="Bookman Old Style" panose="02050604050505020204" pitchFamily="18" charset="0"/>
            </a:endParaRPr>
          </a:p>
        </p:txBody>
      </p:sp>
    </p:spTree>
    <p:extLst>
      <p:ext uri="{BB962C8B-B14F-4D97-AF65-F5344CB8AC3E}">
        <p14:creationId xmlns:p14="http://schemas.microsoft.com/office/powerpoint/2010/main" val="247990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bridgnorthurcmeth-cartway.org.uk/content/pages/uploaded_image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0"/>
            <a:ext cx="3054976" cy="2749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590800"/>
            <a:ext cx="7620000" cy="4373563"/>
          </a:xfrm>
        </p:spPr>
        <p:txBody>
          <a:bodyPr/>
          <a:lstStyle/>
          <a:p>
            <a:r>
              <a:rPr lang="en-US" sz="2200" b="0" u="sng" dirty="0">
                <a:latin typeface="Times New Roman" panose="02020603050405020304" pitchFamily="18" charset="0"/>
                <a:cs typeface="Times New Roman" panose="02020603050405020304" pitchFamily="18" charset="0"/>
              </a:rPr>
              <a:t>Ephesians 2:18–22 </a:t>
            </a:r>
            <a:r>
              <a:rPr lang="en-US" sz="2200" b="0" dirty="0">
                <a:latin typeface="Times New Roman" panose="02020603050405020304" pitchFamily="18" charset="0"/>
                <a:cs typeface="Times New Roman" panose="02020603050405020304" pitchFamily="18" charset="0"/>
              </a:rPr>
              <a:t> </a:t>
            </a:r>
            <a:r>
              <a:rPr lang="en-US" sz="2200" b="0" dirty="0" smtClean="0">
                <a:latin typeface="Times New Roman" panose="02020603050405020304" pitchFamily="18" charset="0"/>
                <a:cs typeface="Times New Roman" panose="02020603050405020304" pitchFamily="18" charset="0"/>
              </a:rPr>
              <a:t>For </a:t>
            </a:r>
            <a:r>
              <a:rPr lang="en-US" sz="2200" b="0" dirty="0">
                <a:latin typeface="Times New Roman" panose="02020603050405020304" pitchFamily="18" charset="0"/>
                <a:cs typeface="Times New Roman" panose="02020603050405020304" pitchFamily="18" charset="0"/>
              </a:rPr>
              <a:t>through him we both have access in one Spirit to the Father. 19 So then you are no longer strangers and aliens, but you are fellow citizens with the saints and </a:t>
            </a:r>
            <a:r>
              <a:rPr lang="en-US" sz="2200" dirty="0">
                <a:latin typeface="Times New Roman" panose="02020603050405020304" pitchFamily="18" charset="0"/>
                <a:cs typeface="Times New Roman" panose="02020603050405020304" pitchFamily="18" charset="0"/>
              </a:rPr>
              <a:t>members of the household of God, </a:t>
            </a:r>
            <a:r>
              <a:rPr lang="en-US" sz="2200" b="0" dirty="0">
                <a:latin typeface="Times New Roman" panose="02020603050405020304" pitchFamily="18" charset="0"/>
                <a:cs typeface="Times New Roman" panose="02020603050405020304" pitchFamily="18" charset="0"/>
              </a:rPr>
              <a:t>20 built on the foundation of the apostles and prophets, Christ Jesus himself being the cornerstone, 21 in whom the whole structure, being joined together, grows into a holy temple in the Lord. 22 </a:t>
            </a:r>
            <a:r>
              <a:rPr lang="en-US" sz="2200" dirty="0">
                <a:latin typeface="Times New Roman" panose="02020603050405020304" pitchFamily="18" charset="0"/>
                <a:cs typeface="Times New Roman" panose="02020603050405020304" pitchFamily="18" charset="0"/>
              </a:rPr>
              <a:t>In him you also are being built together into a dwelling place for God by the Spirit.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#4 – Household of God</a:t>
            </a:r>
            <a:endParaRPr lang="en-US" dirty="0">
              <a:latin typeface="Bookman Old Style" panose="02050604050505020204" pitchFamily="18" charset="0"/>
            </a:endParaRPr>
          </a:p>
        </p:txBody>
      </p:sp>
    </p:spTree>
    <p:extLst>
      <p:ext uri="{BB962C8B-B14F-4D97-AF65-F5344CB8AC3E}">
        <p14:creationId xmlns:p14="http://schemas.microsoft.com/office/powerpoint/2010/main" val="1563065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bridgnorthurcmeth-cartway.org.uk/content/pages/uploaded_image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0"/>
            <a:ext cx="3054976" cy="27494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2590800"/>
            <a:ext cx="7620000" cy="4373563"/>
          </a:xfrm>
        </p:spPr>
        <p:txBody>
          <a:bodyPr>
            <a:normAutofit fontScale="92500" lnSpcReduction="10000"/>
          </a:bodyPr>
          <a:lstStyle/>
          <a:p>
            <a:r>
              <a:rPr lang="en-US" sz="2400" b="0" u="sng" dirty="0">
                <a:latin typeface="Times New Roman" panose="02020603050405020304" pitchFamily="18" charset="0"/>
                <a:cs typeface="Times New Roman" panose="02020603050405020304" pitchFamily="18" charset="0"/>
              </a:rPr>
              <a:t>Hebrews </a:t>
            </a:r>
            <a:r>
              <a:rPr lang="en-US" sz="2400" b="0" u="sng" dirty="0" smtClean="0">
                <a:latin typeface="Times New Roman" panose="02020603050405020304" pitchFamily="18" charset="0"/>
                <a:cs typeface="Times New Roman" panose="02020603050405020304" pitchFamily="18" charset="0"/>
              </a:rPr>
              <a:t>2:10–15 </a:t>
            </a:r>
            <a:r>
              <a:rPr lang="en-US" sz="2400" b="0" dirty="0">
                <a:latin typeface="Times New Roman" panose="02020603050405020304" pitchFamily="18" charset="0"/>
                <a:cs typeface="Times New Roman" panose="02020603050405020304" pitchFamily="18" charset="0"/>
              </a:rPr>
              <a:t>10 For it was fitting that he, for whom and by whom all things exist, </a:t>
            </a:r>
            <a:r>
              <a:rPr lang="en-US" sz="2400" dirty="0">
                <a:latin typeface="Times New Roman" panose="02020603050405020304" pitchFamily="18" charset="0"/>
                <a:cs typeface="Times New Roman" panose="02020603050405020304" pitchFamily="18" charset="0"/>
              </a:rPr>
              <a:t>in bringing many sons to glory</a:t>
            </a:r>
            <a:r>
              <a:rPr lang="en-US" sz="2400" b="0" dirty="0">
                <a:latin typeface="Times New Roman" panose="02020603050405020304" pitchFamily="18" charset="0"/>
                <a:cs typeface="Times New Roman" panose="02020603050405020304" pitchFamily="18" charset="0"/>
              </a:rPr>
              <a:t>, should make the founder of their salvation perfect through suffering. 11 For he who sanctifies and those who are sanctified all have one source. </a:t>
            </a:r>
            <a:r>
              <a:rPr lang="en-US" sz="2400" dirty="0">
                <a:latin typeface="Times New Roman" panose="02020603050405020304" pitchFamily="18" charset="0"/>
                <a:cs typeface="Times New Roman" panose="02020603050405020304" pitchFamily="18" charset="0"/>
              </a:rPr>
              <a:t>That is why he is not ashamed to call them brothers</a:t>
            </a:r>
            <a:r>
              <a:rPr lang="en-US" sz="2400" b="0" dirty="0">
                <a:latin typeface="Times New Roman" panose="02020603050405020304" pitchFamily="18" charset="0"/>
                <a:cs typeface="Times New Roman" panose="02020603050405020304" pitchFamily="18" charset="0"/>
              </a:rPr>
              <a:t>, 12 saying, “I will tell of your name to my brothers; in the midst of the congregation I will sing your praise.” 13 And again, “I will put my trust in him.” And again, </a:t>
            </a:r>
            <a:r>
              <a:rPr lang="en-US" sz="2400" dirty="0">
                <a:latin typeface="Times New Roman" panose="02020603050405020304" pitchFamily="18" charset="0"/>
                <a:cs typeface="Times New Roman" panose="02020603050405020304" pitchFamily="18" charset="0"/>
              </a:rPr>
              <a:t>“Behold, I and the children God has given me.”</a:t>
            </a:r>
            <a:r>
              <a:rPr lang="en-US" sz="2400" b="0" dirty="0">
                <a:latin typeface="Times New Roman" panose="02020603050405020304" pitchFamily="18" charset="0"/>
                <a:cs typeface="Times New Roman" panose="02020603050405020304" pitchFamily="18" charset="0"/>
              </a:rPr>
              <a:t> 14 Since therefore </a:t>
            </a:r>
            <a:r>
              <a:rPr lang="en-US" sz="2400" dirty="0">
                <a:latin typeface="Times New Roman" panose="02020603050405020304" pitchFamily="18" charset="0"/>
                <a:cs typeface="Times New Roman" panose="02020603050405020304" pitchFamily="18" charset="0"/>
              </a:rPr>
              <a:t>the children </a:t>
            </a:r>
            <a:r>
              <a:rPr lang="en-US" sz="2400" b="0" dirty="0">
                <a:latin typeface="Times New Roman" panose="02020603050405020304" pitchFamily="18" charset="0"/>
                <a:cs typeface="Times New Roman" panose="02020603050405020304" pitchFamily="18" charset="0"/>
              </a:rPr>
              <a:t>share in flesh and blood, he himself likewise partook of the same things, that through death he might destroy the one who has the power of death, that is, the devil, 15 and deliver all those who through fear of death were subject to lifelong slavery.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#4 – Household of God</a:t>
            </a:r>
            <a:endParaRPr lang="en-US" dirty="0">
              <a:latin typeface="Bookman Old Style" panose="02050604050505020204" pitchFamily="18" charset="0"/>
            </a:endParaRPr>
          </a:p>
        </p:txBody>
      </p:sp>
    </p:spTree>
    <p:extLst>
      <p:ext uri="{BB962C8B-B14F-4D97-AF65-F5344CB8AC3E}">
        <p14:creationId xmlns:p14="http://schemas.microsoft.com/office/powerpoint/2010/main" val="1563065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7620000" cy="4373563"/>
          </a:xfrm>
        </p:spPr>
        <p:txBody>
          <a:bodyPr>
            <a:normAutofit fontScale="92500"/>
          </a:bodyPr>
          <a:lstStyle/>
          <a:p>
            <a:r>
              <a:rPr lang="en-US" sz="2400" b="0" u="sng" dirty="0">
                <a:latin typeface="Times New Roman" panose="02020603050405020304" pitchFamily="18" charset="0"/>
                <a:cs typeface="Times New Roman" panose="02020603050405020304" pitchFamily="18" charset="0"/>
              </a:rPr>
              <a:t>Hebrews 3:1–6 </a:t>
            </a:r>
            <a:r>
              <a:rPr lang="en-US" sz="2400" b="0" u="sng"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Therefore, holy brothers, you who share in a heavenly calling, consider Jesus, the apostle and high priest of our confession, 2 who was faithful to him who appointed him, just as Moses also was faithful in all God’s house. 3 For Jesus has been counted worthy of more glory than Moses—as much more glory as the builder of a house has more honor than the house itself. 4 (For every house is built by someone, but the builder of all things is God.) 5 Now Moses was faithful in all God’s house as a servant, to testify to the things that were to be spoken later, </a:t>
            </a:r>
            <a:r>
              <a:rPr lang="en-US" sz="2400" dirty="0">
                <a:latin typeface="Times New Roman" panose="02020603050405020304" pitchFamily="18" charset="0"/>
                <a:cs typeface="Times New Roman" panose="02020603050405020304" pitchFamily="18" charset="0"/>
              </a:rPr>
              <a:t>6 but Christ is faithful over God’s house as a son. And we are his house, if indeed we hold fast our confidence and our boasting in our hope.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#4 – Household of God</a:t>
            </a:r>
            <a:endParaRPr lang="en-US" dirty="0">
              <a:latin typeface="Bookman Old Style" panose="02050604050505020204" pitchFamily="18" charset="0"/>
            </a:endParaRPr>
          </a:p>
        </p:txBody>
      </p:sp>
      <p:sp>
        <p:nvSpPr>
          <p:cNvPr id="7" name="TextBox 6"/>
          <p:cNvSpPr txBox="1"/>
          <p:nvPr/>
        </p:nvSpPr>
        <p:spPr>
          <a:xfrm>
            <a:off x="273676" y="5715000"/>
            <a:ext cx="8336924" cy="738664"/>
          </a:xfrm>
          <a:prstGeom prst="rect">
            <a:avLst/>
          </a:prstGeom>
          <a:noFill/>
        </p:spPr>
        <p:txBody>
          <a:bodyPr wrap="square" rtlCol="0">
            <a:spAutoFit/>
          </a:bodyPr>
          <a:lstStyle/>
          <a:p>
            <a:r>
              <a:rPr lang="en-US" sz="2400" dirty="0">
                <a:solidFill>
                  <a:srgbClr val="0070C0"/>
                </a:solidFill>
              </a:rPr>
              <a:t>What do we learn from this metaphor about church life?</a:t>
            </a:r>
          </a:p>
          <a:p>
            <a:endParaRPr lang="en-US" dirty="0"/>
          </a:p>
        </p:txBody>
      </p:sp>
    </p:spTree>
    <p:extLst>
      <p:ext uri="{BB962C8B-B14F-4D97-AF65-F5344CB8AC3E}">
        <p14:creationId xmlns:p14="http://schemas.microsoft.com/office/powerpoint/2010/main" val="41677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ride Outline Clipar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068" y="0"/>
            <a:ext cx="1969008"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752600"/>
            <a:ext cx="6934200" cy="4373563"/>
          </a:xfrm>
        </p:spPr>
        <p:txBody>
          <a:bodyPr/>
          <a:lstStyle/>
          <a:p>
            <a:r>
              <a:rPr lang="en-US" sz="2200" b="0" u="sng" dirty="0">
                <a:latin typeface="Times New Roman" panose="02020603050405020304" pitchFamily="18" charset="0"/>
                <a:cs typeface="Times New Roman" panose="02020603050405020304" pitchFamily="18" charset="0"/>
              </a:rPr>
              <a:t>Matthew 9:14–15 </a:t>
            </a:r>
            <a:r>
              <a:rPr lang="en-US" sz="2200" b="0" dirty="0" smtClean="0">
                <a:latin typeface="Times New Roman" panose="02020603050405020304" pitchFamily="18" charset="0"/>
                <a:cs typeface="Times New Roman" panose="02020603050405020304" pitchFamily="18" charset="0"/>
              </a:rPr>
              <a:t>Then </a:t>
            </a:r>
            <a:r>
              <a:rPr lang="en-US" sz="2200" b="0" dirty="0">
                <a:latin typeface="Times New Roman" panose="02020603050405020304" pitchFamily="18" charset="0"/>
                <a:cs typeface="Times New Roman" panose="02020603050405020304" pitchFamily="18" charset="0"/>
              </a:rPr>
              <a:t>the disciples of John came to him, saying, “Why do we and the Pharisees fast, but your disciples do not fast?” 15 And Jesus said to them, </a:t>
            </a:r>
            <a:r>
              <a:rPr lang="en-US" sz="2200" dirty="0">
                <a:latin typeface="Times New Roman" panose="02020603050405020304" pitchFamily="18" charset="0"/>
                <a:cs typeface="Times New Roman" panose="02020603050405020304" pitchFamily="18" charset="0"/>
              </a:rPr>
              <a:t>“Can the wedding guests mourn as long as the bridegroom is with them? The days will come when the bridegroom is taken away from them, and then they will fast.</a:t>
            </a:r>
            <a:r>
              <a:rPr lang="en-US" sz="2200" b="0" dirty="0">
                <a:latin typeface="Times New Roman" panose="02020603050405020304" pitchFamily="18" charset="0"/>
                <a:cs typeface="Times New Roman" panose="02020603050405020304" pitchFamily="18" charset="0"/>
              </a:rPr>
              <a:t>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#5 – Bride of Christ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6950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fade">
                                      <p:cBhvr>
                                        <p:cTn id="10"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ride Outline Clipar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068" y="0"/>
            <a:ext cx="1969008"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447800"/>
            <a:ext cx="6934200" cy="5257800"/>
          </a:xfrm>
        </p:spPr>
        <p:txBody>
          <a:bodyPr>
            <a:normAutofit/>
          </a:bodyPr>
          <a:lstStyle/>
          <a:p>
            <a:r>
              <a:rPr lang="en-US" b="0" u="sng" dirty="0">
                <a:latin typeface="Times New Roman" panose="02020603050405020304" pitchFamily="18" charset="0"/>
                <a:cs typeface="Times New Roman" panose="02020603050405020304" pitchFamily="18" charset="0"/>
              </a:rPr>
              <a:t>Ephesians 5:25–32 </a:t>
            </a:r>
            <a:r>
              <a:rPr lang="en-US" b="0" dirty="0" smtClean="0">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Husbands, love your wives, as </a:t>
            </a:r>
            <a:r>
              <a:rPr lang="en-US" dirty="0">
                <a:latin typeface="Times New Roman" panose="02020603050405020304" pitchFamily="18" charset="0"/>
                <a:cs typeface="Times New Roman" panose="02020603050405020304" pitchFamily="18" charset="0"/>
              </a:rPr>
              <a:t>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a:t>
            </a:r>
            <a:r>
              <a:rPr lang="en-US" b="0" dirty="0">
                <a:latin typeface="Times New Roman" panose="02020603050405020304" pitchFamily="18" charset="0"/>
                <a:cs typeface="Times New Roman" panose="02020603050405020304" pitchFamily="18" charset="0"/>
              </a:rPr>
              <a:t> 28 In the same way husbands should love their wives as their own bodies. He who loves his wife loves himself. 29 For no one ever hated his own flesh, but nourishes and cherishes it, </a:t>
            </a:r>
            <a:r>
              <a:rPr lang="en-US" dirty="0">
                <a:latin typeface="Times New Roman" panose="02020603050405020304" pitchFamily="18" charset="0"/>
                <a:cs typeface="Times New Roman" panose="02020603050405020304" pitchFamily="18" charset="0"/>
              </a:rPr>
              <a:t>just as Christ does the church</a:t>
            </a:r>
            <a:r>
              <a:rPr lang="en-US" b="0" dirty="0">
                <a:latin typeface="Times New Roman" panose="02020603050405020304" pitchFamily="18" charset="0"/>
                <a:cs typeface="Times New Roman" panose="02020603050405020304" pitchFamily="18" charset="0"/>
              </a:rPr>
              <a:t>, 30 because we are members of his body. 31 “Therefore a man shall leave his father and mother and hold fast to his wife, and the two shall become one flesh.” 32 This mystery is profound, and I am saying that </a:t>
            </a:r>
            <a:r>
              <a:rPr lang="en-US" dirty="0">
                <a:latin typeface="Times New Roman" panose="02020603050405020304" pitchFamily="18" charset="0"/>
                <a:cs typeface="Times New Roman" panose="02020603050405020304" pitchFamily="18" charset="0"/>
              </a:rPr>
              <a:t>it refers to Christ and the church</a:t>
            </a:r>
            <a:r>
              <a:rPr lang="en-US" b="0" dirty="0">
                <a:latin typeface="Times New Roman" panose="02020603050405020304" pitchFamily="18" charset="0"/>
                <a:cs typeface="Times New Roman" panose="02020603050405020304" pitchFamily="18" charset="0"/>
              </a:rPr>
              <a:t>.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#5 – Bride of Christ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84570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791200" cy="762318"/>
          </a:xfrm>
        </p:spPr>
        <p:txBody>
          <a:bodyPr/>
          <a:lstStyle/>
          <a:p>
            <a:r>
              <a:rPr lang="en-US" dirty="0" smtClean="0"/>
              <a:t>Overview</a:t>
            </a:r>
            <a:endParaRPr lang="en-US" dirty="0"/>
          </a:p>
        </p:txBody>
      </p:sp>
      <p:sp>
        <p:nvSpPr>
          <p:cNvPr id="3" name="Content Placeholder 2"/>
          <p:cNvSpPr>
            <a:spLocks noGrp="1"/>
          </p:cNvSpPr>
          <p:nvPr>
            <p:ph idx="1"/>
          </p:nvPr>
        </p:nvSpPr>
        <p:spPr>
          <a:xfrm>
            <a:off x="457200" y="1371600"/>
            <a:ext cx="8153400" cy="5257800"/>
          </a:xfrm>
        </p:spPr>
        <p:txBody>
          <a:bodyPr>
            <a:normAutofit fontScale="77500" lnSpcReduction="20000"/>
          </a:bodyPr>
          <a:lstStyle/>
          <a:p>
            <a:r>
              <a:rPr lang="en-US" sz="2800" b="0" dirty="0" smtClean="0"/>
              <a:t>Week </a:t>
            </a:r>
            <a:r>
              <a:rPr lang="en-US" sz="2800" b="0" dirty="0"/>
              <a:t>1: What is the church and is it important</a:t>
            </a:r>
            <a:r>
              <a:rPr lang="en-US" sz="2800" b="0" dirty="0" smtClean="0"/>
              <a:t>?</a:t>
            </a:r>
          </a:p>
          <a:p>
            <a:endParaRPr lang="en-US" sz="2800" dirty="0"/>
          </a:p>
          <a:p>
            <a:r>
              <a:rPr lang="en-US" sz="2800" b="0" dirty="0"/>
              <a:t>Week 2:  What is Church Membership and is </a:t>
            </a:r>
            <a:r>
              <a:rPr lang="en-US" sz="2800" b="0" dirty="0" smtClean="0"/>
              <a:t>it important?</a:t>
            </a:r>
          </a:p>
          <a:p>
            <a:endParaRPr lang="en-US" sz="2800" b="0" dirty="0"/>
          </a:p>
          <a:p>
            <a:r>
              <a:rPr lang="en-US" sz="2800" dirty="0"/>
              <a:t>Week 3:  What </a:t>
            </a:r>
            <a:r>
              <a:rPr lang="en-US" sz="2800" dirty="0" smtClean="0"/>
              <a:t>are</a:t>
            </a:r>
            <a:r>
              <a:rPr lang="en-US" sz="2800" dirty="0" smtClean="0"/>
              <a:t> </a:t>
            </a:r>
            <a:r>
              <a:rPr lang="en-US" sz="2800" dirty="0"/>
              <a:t>the Church and its </a:t>
            </a:r>
            <a:r>
              <a:rPr lang="en-US" sz="2800" dirty="0" smtClean="0"/>
              <a:t>members </a:t>
            </a:r>
            <a:r>
              <a:rPr lang="en-US" sz="2800" dirty="0" smtClean="0"/>
              <a:t>like? </a:t>
            </a:r>
            <a:endParaRPr lang="en-US" sz="2800" dirty="0" smtClean="0"/>
          </a:p>
          <a:p>
            <a:endParaRPr lang="en-US" sz="1900" b="0" dirty="0"/>
          </a:p>
          <a:p>
            <a:r>
              <a:rPr lang="en-US" sz="2800" b="0" dirty="0"/>
              <a:t>Week 4:  What are the responsibilities and </a:t>
            </a:r>
            <a:r>
              <a:rPr lang="en-US" sz="2800" b="0" dirty="0" smtClean="0"/>
              <a:t>privileges of membership?</a:t>
            </a:r>
          </a:p>
          <a:p>
            <a:endParaRPr lang="en-US" sz="2800" b="0" dirty="0"/>
          </a:p>
          <a:p>
            <a:r>
              <a:rPr lang="en-US" sz="2800" b="0" dirty="0"/>
              <a:t>Week 5:  What do we do if a member does </a:t>
            </a:r>
            <a:r>
              <a:rPr lang="en-US" sz="2800" b="0" dirty="0" smtClean="0"/>
              <a:t>not represent </a:t>
            </a:r>
            <a:r>
              <a:rPr lang="en-US" sz="2800" b="0" dirty="0"/>
              <a:t>Christ</a:t>
            </a:r>
            <a:r>
              <a:rPr lang="en-US" sz="2800" b="0" dirty="0" smtClean="0"/>
              <a:t>?</a:t>
            </a:r>
          </a:p>
          <a:p>
            <a:endParaRPr lang="en-US" sz="2800" b="0" dirty="0"/>
          </a:p>
          <a:p>
            <a:r>
              <a:rPr lang="en-US" sz="2800" b="0" dirty="0"/>
              <a:t>Week 6:  What will practicing </a:t>
            </a:r>
            <a:r>
              <a:rPr lang="en-US" sz="2800" b="0" dirty="0" smtClean="0"/>
              <a:t>biblical membership look </a:t>
            </a:r>
            <a:r>
              <a:rPr lang="en-US" sz="2800" b="0" dirty="0"/>
              <a:t>like?</a:t>
            </a:r>
          </a:p>
          <a:p>
            <a:r>
              <a:rPr lang="en-US" dirty="0"/>
              <a:t> </a:t>
            </a:r>
          </a:p>
        </p:txBody>
      </p:sp>
    </p:spTree>
    <p:extLst>
      <p:ext uri="{BB962C8B-B14F-4D97-AF65-F5344CB8AC3E}">
        <p14:creationId xmlns:p14="http://schemas.microsoft.com/office/powerpoint/2010/main" val="107627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ride Outline Clipar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068" y="0"/>
            <a:ext cx="1969008"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752601"/>
            <a:ext cx="6934200" cy="2743200"/>
          </a:xfrm>
        </p:spPr>
        <p:txBody>
          <a:bodyPr/>
          <a:lstStyle/>
          <a:p>
            <a:r>
              <a:rPr lang="en-US" b="0" u="sng" dirty="0">
                <a:latin typeface="Times New Roman" panose="02020603050405020304" pitchFamily="18" charset="0"/>
                <a:cs typeface="Times New Roman" panose="02020603050405020304" pitchFamily="18" charset="0"/>
              </a:rPr>
              <a:t>Revelation 19:7–9 </a:t>
            </a:r>
            <a:r>
              <a:rPr lang="en-US" dirty="0">
                <a:latin typeface="Times New Roman" panose="02020603050405020304" pitchFamily="18" charset="0"/>
                <a:cs typeface="Times New Roman" panose="02020603050405020304" pitchFamily="18" charset="0"/>
              </a:rPr>
              <a:t>Let us rejoice and exult and give him the glory, for the marriage of the Lamb has come, and his Bride has made herself ready;</a:t>
            </a:r>
            <a:r>
              <a:rPr lang="en-US" b="0" dirty="0">
                <a:latin typeface="Times New Roman" panose="02020603050405020304" pitchFamily="18" charset="0"/>
                <a:cs typeface="Times New Roman" panose="02020603050405020304" pitchFamily="18" charset="0"/>
              </a:rPr>
              <a:t> 8 it was granted her to clothe herself with fine linen, bright and pure”— for the fine linen is the righteous deeds of the saints. 9 And the angel said to me, “Write this: Blessed are those who are invited to the marriage supper of the Lamb.” And he said to me, “These are the true words of God.”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#5 – Bride of Christ</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845704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113" t="3268" r="16338" b="11549"/>
          <a:stretch/>
        </p:blipFill>
        <p:spPr bwMode="auto">
          <a:xfrm>
            <a:off x="7391400" y="0"/>
            <a:ext cx="1591615" cy="320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752600"/>
            <a:ext cx="7315200" cy="4373563"/>
          </a:xfrm>
        </p:spPr>
        <p:txBody>
          <a:bodyPr/>
          <a:lstStyle/>
          <a:p>
            <a:r>
              <a:rPr lang="en-US" b="0" u="sng" dirty="0">
                <a:latin typeface="Times New Roman" panose="02020603050405020304" pitchFamily="18" charset="0"/>
                <a:cs typeface="Times New Roman" panose="02020603050405020304" pitchFamily="18" charset="0"/>
              </a:rPr>
              <a:t>1 Timothy 3:15 </a:t>
            </a: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 </a:t>
            </a:r>
            <a:r>
              <a:rPr lang="en-US" sz="2200" b="0" dirty="0" smtClean="0">
                <a:latin typeface="Times New Roman" panose="02020603050405020304" pitchFamily="18" charset="0"/>
                <a:cs typeface="Times New Roman" panose="02020603050405020304" pitchFamily="18" charset="0"/>
              </a:rPr>
              <a:t>if </a:t>
            </a:r>
            <a:r>
              <a:rPr lang="en-US" sz="2200" b="0" dirty="0">
                <a:latin typeface="Times New Roman" panose="02020603050405020304" pitchFamily="18" charset="0"/>
                <a:cs typeface="Times New Roman" panose="02020603050405020304" pitchFamily="18" charset="0"/>
              </a:rPr>
              <a:t>I delay, you may know how one ought to behave in the household of God, which is the church of the living God, </a:t>
            </a:r>
            <a:r>
              <a:rPr lang="en-US" sz="2200" dirty="0">
                <a:latin typeface="Times New Roman" panose="02020603050405020304" pitchFamily="18" charset="0"/>
                <a:cs typeface="Times New Roman" panose="02020603050405020304" pitchFamily="18" charset="0"/>
              </a:rPr>
              <a:t>a pillar and buttress of the truth</a:t>
            </a:r>
            <a:r>
              <a:rPr lang="en-US" sz="2200" b="0" dirty="0">
                <a:latin typeface="Times New Roman" panose="02020603050405020304" pitchFamily="18" charset="0"/>
                <a:cs typeface="Times New Roman" panose="02020603050405020304" pitchFamily="18" charset="0"/>
              </a:rPr>
              <a:t>.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#6 – Pillar of Truth</a:t>
            </a:r>
            <a:endParaRPr lang="en-US" sz="2400" dirty="0">
              <a:latin typeface="Bookman Old Style" panose="02050604050505020204" pitchFamily="18" charset="0"/>
            </a:endParaRPr>
          </a:p>
        </p:txBody>
      </p:sp>
      <p:sp>
        <p:nvSpPr>
          <p:cNvPr id="7" name="TextBox 6"/>
          <p:cNvSpPr txBox="1"/>
          <p:nvPr/>
        </p:nvSpPr>
        <p:spPr>
          <a:xfrm>
            <a:off x="273676" y="5169932"/>
            <a:ext cx="8336924" cy="738664"/>
          </a:xfrm>
          <a:prstGeom prst="rect">
            <a:avLst/>
          </a:prstGeom>
          <a:noFill/>
        </p:spPr>
        <p:txBody>
          <a:bodyPr wrap="square" rtlCol="0">
            <a:spAutoFit/>
          </a:bodyPr>
          <a:lstStyle/>
          <a:p>
            <a:r>
              <a:rPr lang="en-US" sz="2400" dirty="0">
                <a:solidFill>
                  <a:srgbClr val="0070C0"/>
                </a:solidFill>
              </a:rPr>
              <a:t>What do we learn from this metaphor about church life?</a:t>
            </a:r>
          </a:p>
          <a:p>
            <a:endParaRPr lang="en-US" dirty="0"/>
          </a:p>
        </p:txBody>
      </p:sp>
    </p:spTree>
    <p:extLst>
      <p:ext uri="{BB962C8B-B14F-4D97-AF65-F5344CB8AC3E}">
        <p14:creationId xmlns:p14="http://schemas.microsoft.com/office/powerpoint/2010/main" val="3692926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fade">
                                      <p:cBhvr>
                                        <p:cTn id="10" dur="5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17205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26240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4:  What are the Responsibilities and Privileges of Membership?</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111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5:  What do we do if a member does not Represent Christ?</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1994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6:  Practically implementing meaningful church membership</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62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3:  What are the church and its </a:t>
            </a:r>
            <a:r>
              <a:rPr lang="en-US" sz="3200" dirty="0" smtClean="0"/>
              <a:t>members </a:t>
            </a:r>
            <a:r>
              <a:rPr lang="en-US" sz="3200" dirty="0" smtClean="0"/>
              <a:t>like?</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1196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686118"/>
          </a:xfrm>
        </p:spPr>
        <p:txBody>
          <a:bodyPr>
            <a:normAutofit/>
          </a:bodyPr>
          <a:lstStyle/>
          <a:p>
            <a:r>
              <a:rPr lang="en-US" sz="2800" dirty="0" smtClean="0"/>
              <a:t>Metaphors – Why are they Important?</a:t>
            </a:r>
            <a:endParaRPr lang="en-US" sz="2800" dirty="0"/>
          </a:p>
        </p:txBody>
      </p:sp>
      <p:sp>
        <p:nvSpPr>
          <p:cNvPr id="3" name="Content Placeholder 2"/>
          <p:cNvSpPr>
            <a:spLocks noGrp="1"/>
          </p:cNvSpPr>
          <p:nvPr>
            <p:ph idx="1"/>
          </p:nvPr>
        </p:nvSpPr>
        <p:spPr>
          <a:xfrm>
            <a:off x="457200" y="1219200"/>
            <a:ext cx="7620000" cy="4906963"/>
          </a:xfrm>
        </p:spPr>
        <p:txBody>
          <a:bodyPr/>
          <a:lstStyle/>
          <a:p>
            <a:r>
              <a:rPr lang="en-US" sz="2400" dirty="0" smtClean="0"/>
              <a:t>3 Reasons</a:t>
            </a:r>
          </a:p>
          <a:p>
            <a:endParaRPr lang="en-US" dirty="0" smtClean="0"/>
          </a:p>
          <a:p>
            <a:pPr marL="457200" indent="-457200">
              <a:buAutoNum type="arabicPeriod"/>
            </a:pPr>
            <a:r>
              <a:rPr lang="en-US" dirty="0" smtClean="0"/>
              <a:t>Each </a:t>
            </a:r>
            <a:r>
              <a:rPr lang="en-US" dirty="0"/>
              <a:t>one describes something about our union in a </a:t>
            </a:r>
            <a:r>
              <a:rPr lang="en-US" dirty="0" smtClean="0"/>
              <a:t>church.</a:t>
            </a:r>
          </a:p>
          <a:p>
            <a:pPr marL="457200" indent="-457200">
              <a:buAutoNum type="arabicPeriod"/>
            </a:pPr>
            <a:endParaRPr lang="en-US" dirty="0" smtClean="0"/>
          </a:p>
          <a:p>
            <a:pPr marL="457200" indent="-457200">
              <a:buAutoNum type="arabicPeriod"/>
            </a:pPr>
            <a:r>
              <a:rPr lang="en-US" dirty="0"/>
              <a:t>Each one describes something about </a:t>
            </a:r>
            <a:r>
              <a:rPr lang="en-US" dirty="0" smtClean="0"/>
              <a:t>a </a:t>
            </a:r>
            <a:r>
              <a:rPr lang="en-US" dirty="0"/>
              <a:t>church and its </a:t>
            </a:r>
            <a:r>
              <a:rPr lang="en-US" dirty="0" smtClean="0"/>
              <a:t>members.</a:t>
            </a:r>
          </a:p>
          <a:p>
            <a:pPr marL="457200" indent="-457200">
              <a:buAutoNum type="arabicPeriod"/>
            </a:pPr>
            <a:endParaRPr lang="en-US" dirty="0" smtClean="0"/>
          </a:p>
          <a:p>
            <a:pPr marL="457200" indent="-457200">
              <a:buAutoNum type="arabicPeriod"/>
            </a:pPr>
            <a:r>
              <a:rPr lang="en-US" dirty="0"/>
              <a:t>Each one </a:t>
            </a:r>
            <a:r>
              <a:rPr lang="en-US" dirty="0" smtClean="0"/>
              <a:t>gets </a:t>
            </a:r>
            <a:r>
              <a:rPr lang="en-US" dirty="0"/>
              <a:t>put into practice </a:t>
            </a:r>
            <a:r>
              <a:rPr lang="en-US" dirty="0" smtClean="0"/>
              <a:t>in a church.</a:t>
            </a:r>
            <a:endParaRPr lang="en-US" dirty="0"/>
          </a:p>
          <a:p>
            <a:endParaRPr lang="en-US" dirty="0"/>
          </a:p>
        </p:txBody>
      </p:sp>
    </p:spTree>
    <p:extLst>
      <p:ext uri="{BB962C8B-B14F-4D97-AF65-F5344CB8AC3E}">
        <p14:creationId xmlns:p14="http://schemas.microsoft.com/office/powerpoint/2010/main" val="401524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3" name="Content Placeholder 2"/>
          <p:cNvSpPr>
            <a:spLocks noGrp="1"/>
          </p:cNvSpPr>
          <p:nvPr>
            <p:ph idx="1"/>
          </p:nvPr>
        </p:nvSpPr>
        <p:spPr>
          <a:xfrm>
            <a:off x="273676" y="1752600"/>
            <a:ext cx="6812924" cy="4373563"/>
          </a:xfrm>
        </p:spPr>
        <p:txBody>
          <a:bodyPr>
            <a:normAutofit fontScale="92500" lnSpcReduction="20000"/>
          </a:bodyPr>
          <a:lstStyle/>
          <a:p>
            <a:r>
              <a:rPr lang="en-US" sz="2400" b="0" u="sng" dirty="0">
                <a:latin typeface="Times New Roman" panose="02020603050405020304" pitchFamily="18" charset="0"/>
                <a:cs typeface="Times New Roman" panose="02020603050405020304" pitchFamily="18" charset="0"/>
              </a:rPr>
              <a:t>Ephesians 1:22–23 </a:t>
            </a:r>
            <a:r>
              <a:rPr lang="en-US" sz="2400" b="0" u="sng" dirty="0" smtClean="0">
                <a:latin typeface="Times New Roman" panose="02020603050405020304" pitchFamily="18" charset="0"/>
                <a:cs typeface="Times New Roman" panose="02020603050405020304" pitchFamily="18" charset="0"/>
              </a:rPr>
              <a:t>(ESV) </a:t>
            </a:r>
            <a:r>
              <a:rPr lang="en-US" sz="2400" b="0" dirty="0">
                <a:latin typeface="Times New Roman" panose="02020603050405020304" pitchFamily="18" charset="0"/>
                <a:cs typeface="Times New Roman" panose="02020603050405020304" pitchFamily="18" charset="0"/>
              </a:rPr>
              <a:t>And he put all things under his feet </a:t>
            </a:r>
            <a:r>
              <a:rPr lang="en-US" sz="2400" dirty="0">
                <a:latin typeface="Times New Roman" panose="02020603050405020304" pitchFamily="18" charset="0"/>
                <a:cs typeface="Times New Roman" panose="02020603050405020304" pitchFamily="18" charset="0"/>
              </a:rPr>
              <a:t>and gave him as head over all things to the church, 23 which is his body,</a:t>
            </a:r>
            <a:r>
              <a:rPr lang="en-US" sz="2400" b="0" dirty="0">
                <a:latin typeface="Times New Roman" panose="02020603050405020304" pitchFamily="18" charset="0"/>
                <a:cs typeface="Times New Roman" panose="02020603050405020304" pitchFamily="18" charset="0"/>
              </a:rPr>
              <a:t> the fullness of him who fills all in all. </a:t>
            </a:r>
            <a:endParaRPr lang="en-US" sz="2400" b="0" dirty="0" smtClean="0">
              <a:latin typeface="Times New Roman" panose="02020603050405020304" pitchFamily="18" charset="0"/>
              <a:cs typeface="Times New Roman" panose="02020603050405020304" pitchFamily="18" charset="0"/>
            </a:endParaRPr>
          </a:p>
          <a:p>
            <a:endParaRPr lang="en-US" sz="2400" b="0" dirty="0">
              <a:latin typeface="Times New Roman" panose="02020603050405020304" pitchFamily="18" charset="0"/>
              <a:cs typeface="Times New Roman" panose="02020603050405020304" pitchFamily="18" charset="0"/>
            </a:endParaRPr>
          </a:p>
          <a:p>
            <a:r>
              <a:rPr lang="en-US" sz="2400" b="0" u="sng" dirty="0">
                <a:latin typeface="Times New Roman" panose="02020603050405020304" pitchFamily="18" charset="0"/>
                <a:cs typeface="Times New Roman" panose="02020603050405020304" pitchFamily="18" charset="0"/>
              </a:rPr>
              <a:t>Ephesians 4:11–12 (ESV) </a:t>
            </a:r>
            <a:r>
              <a:rPr lang="en-US" sz="2400" b="0" dirty="0">
                <a:latin typeface="Times New Roman" panose="02020603050405020304" pitchFamily="18" charset="0"/>
                <a:cs typeface="Times New Roman" panose="02020603050405020304" pitchFamily="18" charset="0"/>
              </a:rPr>
              <a:t>— 11 And he gave the apostles, the prophets, the evangelists, the shepherds and teachers, 12 to equip the saints for the work of ministry, </a:t>
            </a:r>
            <a:r>
              <a:rPr lang="en-US" sz="2400" dirty="0">
                <a:latin typeface="Times New Roman" panose="02020603050405020304" pitchFamily="18" charset="0"/>
                <a:cs typeface="Times New Roman" panose="02020603050405020304" pitchFamily="18" charset="0"/>
              </a:rPr>
              <a:t>for building up the body of Christ, </a:t>
            </a:r>
            <a:endParaRPr lang="en-US" sz="2400" dirty="0" smtClean="0">
              <a:latin typeface="Times New Roman" panose="02020603050405020304" pitchFamily="18" charset="0"/>
              <a:cs typeface="Times New Roman" panose="02020603050405020304" pitchFamily="18" charset="0"/>
            </a:endParaRPr>
          </a:p>
          <a:p>
            <a:endParaRPr lang="en-US" sz="2400" b="0" dirty="0">
              <a:latin typeface="Times New Roman" panose="02020603050405020304" pitchFamily="18" charset="0"/>
              <a:cs typeface="Times New Roman" panose="02020603050405020304" pitchFamily="18" charset="0"/>
            </a:endParaRPr>
          </a:p>
          <a:p>
            <a:r>
              <a:rPr lang="en-US" sz="2400" b="0" u="sng" dirty="0">
                <a:latin typeface="Times New Roman" panose="02020603050405020304" pitchFamily="18" charset="0"/>
                <a:cs typeface="Times New Roman" panose="02020603050405020304" pitchFamily="18" charset="0"/>
              </a:rPr>
              <a:t>Colossians 1:18 (ESV) </a:t>
            </a:r>
            <a:r>
              <a:rPr lang="en-US" sz="2400" b="0" dirty="0">
                <a:latin typeface="Times New Roman" panose="02020603050405020304" pitchFamily="18" charset="0"/>
                <a:cs typeface="Times New Roman" panose="02020603050405020304" pitchFamily="18" charset="0"/>
              </a:rPr>
              <a:t>— 18 And </a:t>
            </a:r>
            <a:r>
              <a:rPr lang="en-US" sz="2400" dirty="0">
                <a:latin typeface="Times New Roman" panose="02020603050405020304" pitchFamily="18" charset="0"/>
                <a:cs typeface="Times New Roman" panose="02020603050405020304" pitchFamily="18" charset="0"/>
              </a:rPr>
              <a:t>he is the head of the body, the church.</a:t>
            </a:r>
            <a:r>
              <a:rPr lang="en-US" sz="2400" b="0" dirty="0">
                <a:latin typeface="Times New Roman" panose="02020603050405020304" pitchFamily="18" charset="0"/>
                <a:cs typeface="Times New Roman" panose="02020603050405020304" pitchFamily="18" charset="0"/>
              </a:rPr>
              <a:t> He is the beginning, the firstborn from the dead, that in everything he might be preeminent. </a:t>
            </a:r>
          </a:p>
          <a:p>
            <a:endParaRPr lang="en-US" dirty="0"/>
          </a:p>
        </p:txBody>
      </p:sp>
      <p:pic>
        <p:nvPicPr>
          <p:cNvPr id="1026" name="Picture 2" descr="Image result for body outl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22" t="605" r="2448" b="727"/>
          <a:stretch/>
        </p:blipFill>
        <p:spPr bwMode="auto">
          <a:xfrm>
            <a:off x="7086600" y="0"/>
            <a:ext cx="1864513" cy="35293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#1 – The Body of Christ</a:t>
            </a:r>
            <a:endParaRPr lang="en-US" dirty="0">
              <a:latin typeface="Bookman Old Style" panose="02050604050505020204" pitchFamily="18" charset="0"/>
            </a:endParaRPr>
          </a:p>
        </p:txBody>
      </p:sp>
    </p:spTree>
    <p:extLst>
      <p:ext uri="{BB962C8B-B14F-4D97-AF65-F5344CB8AC3E}">
        <p14:creationId xmlns:p14="http://schemas.microsoft.com/office/powerpoint/2010/main" val="83807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3" name="Content Placeholder 2"/>
          <p:cNvSpPr>
            <a:spLocks noGrp="1"/>
          </p:cNvSpPr>
          <p:nvPr>
            <p:ph idx="1"/>
          </p:nvPr>
        </p:nvSpPr>
        <p:spPr>
          <a:xfrm>
            <a:off x="273676" y="1752600"/>
            <a:ext cx="6812924" cy="4373563"/>
          </a:xfrm>
        </p:spPr>
        <p:txBody>
          <a:bodyPr>
            <a:normAutofit/>
          </a:bodyPr>
          <a:lstStyle/>
          <a:p>
            <a:r>
              <a:rPr lang="en-US" sz="2200" b="0" u="sng" dirty="0">
                <a:latin typeface="Times New Roman" panose="02020603050405020304" pitchFamily="18" charset="0"/>
                <a:cs typeface="Times New Roman" panose="02020603050405020304" pitchFamily="18" charset="0"/>
              </a:rPr>
              <a:t>Romans 12:4–8 </a:t>
            </a:r>
            <a:r>
              <a:rPr lang="en-US" sz="2200" b="0" dirty="0">
                <a:latin typeface="Times New Roman" panose="02020603050405020304" pitchFamily="18" charset="0"/>
                <a:cs typeface="Times New Roman" panose="02020603050405020304" pitchFamily="18" charset="0"/>
              </a:rPr>
              <a:t>4 For as in one body we have many members, and the members do not all have the same function, </a:t>
            </a:r>
            <a:r>
              <a:rPr lang="en-US" sz="2200" dirty="0">
                <a:latin typeface="Times New Roman" panose="02020603050405020304" pitchFamily="18" charset="0"/>
                <a:cs typeface="Times New Roman" panose="02020603050405020304" pitchFamily="18" charset="0"/>
              </a:rPr>
              <a:t>5 so we, though many, are one body in Christ, and individually members one of another.</a:t>
            </a:r>
            <a:r>
              <a:rPr lang="en-US" sz="2200" b="0" dirty="0">
                <a:latin typeface="Times New Roman" panose="02020603050405020304" pitchFamily="18" charset="0"/>
                <a:cs typeface="Times New Roman" panose="02020603050405020304" pitchFamily="18" charset="0"/>
              </a:rPr>
              <a:t> 6 Having gifts that differ according to the grace given to us, let us use them: if prophecy, in proportion to our faith; 7 if service, in our serving; the one who teaches, in his teaching; 8 the one who exhorts, in his exhortation; the one who contributes, in generosity; the one who leads, with zeal; the one who does acts of mercy, with cheerfulness. </a:t>
            </a:r>
          </a:p>
          <a:p>
            <a:endParaRPr lang="en-US" dirty="0"/>
          </a:p>
        </p:txBody>
      </p:sp>
      <p:pic>
        <p:nvPicPr>
          <p:cNvPr id="1026" name="Picture 2" descr="Image result for body outl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22" t="605" r="2448" b="727"/>
          <a:stretch/>
        </p:blipFill>
        <p:spPr bwMode="auto">
          <a:xfrm>
            <a:off x="7086600" y="0"/>
            <a:ext cx="1864513" cy="35293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#1 – The Body of Christ</a:t>
            </a:r>
            <a:endParaRPr lang="en-US" dirty="0">
              <a:latin typeface="Bookman Old Style" panose="02050604050505020204" pitchFamily="18" charset="0"/>
            </a:endParaRPr>
          </a:p>
        </p:txBody>
      </p:sp>
    </p:spTree>
    <p:extLst>
      <p:ext uri="{BB962C8B-B14F-4D97-AF65-F5344CB8AC3E}">
        <p14:creationId xmlns:p14="http://schemas.microsoft.com/office/powerpoint/2010/main" val="3323464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3" name="Content Placeholder 2"/>
          <p:cNvSpPr>
            <a:spLocks noGrp="1"/>
          </p:cNvSpPr>
          <p:nvPr>
            <p:ph idx="1"/>
          </p:nvPr>
        </p:nvSpPr>
        <p:spPr>
          <a:xfrm>
            <a:off x="273676" y="1752600"/>
            <a:ext cx="6812924" cy="4373563"/>
          </a:xfrm>
        </p:spPr>
        <p:txBody>
          <a:bodyPr>
            <a:normAutofit/>
          </a:bodyPr>
          <a:lstStyle/>
          <a:p>
            <a:r>
              <a:rPr lang="en-US" sz="2200" b="0" u="sng" dirty="0">
                <a:latin typeface="Times New Roman" panose="02020603050405020304" pitchFamily="18" charset="0"/>
                <a:cs typeface="Times New Roman" panose="02020603050405020304" pitchFamily="18" charset="0"/>
              </a:rPr>
              <a:t>1 Corinthians 12:12–26 </a:t>
            </a:r>
            <a:r>
              <a:rPr lang="en-US" sz="2200" b="0" dirty="0">
                <a:latin typeface="Times New Roman" panose="02020603050405020304" pitchFamily="18" charset="0"/>
                <a:cs typeface="Times New Roman" panose="02020603050405020304" pitchFamily="18" charset="0"/>
              </a:rPr>
              <a:t>12 </a:t>
            </a:r>
            <a:r>
              <a:rPr lang="en-US" sz="2200" dirty="0">
                <a:latin typeface="Times New Roman" panose="02020603050405020304" pitchFamily="18" charset="0"/>
                <a:cs typeface="Times New Roman" panose="02020603050405020304" pitchFamily="18" charset="0"/>
              </a:rPr>
              <a:t>For just as the body is one and has many members, and all the members of the body, though many, are one body, so it is with Christ. </a:t>
            </a:r>
            <a:r>
              <a:rPr lang="en-US" sz="2200" b="0" dirty="0">
                <a:latin typeface="Times New Roman" panose="02020603050405020304" pitchFamily="18" charset="0"/>
                <a:cs typeface="Times New Roman" panose="02020603050405020304" pitchFamily="18" charset="0"/>
              </a:rPr>
              <a:t>13 For in one Spirit we were all baptized into one body—Jews or Greeks, slaves or free—and all were made to drink of one Spirit. 14 For the body does not consist of one member but of many. </a:t>
            </a:r>
            <a:endParaRPr lang="en-US" sz="2200" b="0" dirty="0">
              <a:latin typeface="Times New Roman" panose="02020603050405020304" pitchFamily="18" charset="0"/>
              <a:cs typeface="Times New Roman" panose="02020603050405020304" pitchFamily="18" charset="0"/>
            </a:endParaRPr>
          </a:p>
        </p:txBody>
      </p:sp>
      <p:pic>
        <p:nvPicPr>
          <p:cNvPr id="1026" name="Picture 2" descr="Image result for body outl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622" t="605" r="2448" b="727"/>
          <a:stretch/>
        </p:blipFill>
        <p:spPr bwMode="auto">
          <a:xfrm>
            <a:off x="7086600" y="0"/>
            <a:ext cx="1864513" cy="352934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73676" y="838200"/>
            <a:ext cx="6127124" cy="533082"/>
          </a:xfrm>
          <a:prstGeom prst="rect">
            <a:avLst/>
          </a:prstGeom>
        </p:spPr>
        <p:txBody>
          <a:bodyPr vert="horz" lIns="91440" tIns="45720" rIns="91440" bIns="45720" rtlCol="0" anchor="b">
            <a:normAutofit fontScale="675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latin typeface="Bookman Old Style" panose="02050604050505020204" pitchFamily="18" charset="0"/>
              </a:rPr>
              <a:t>Metaphor #1 – The Body of Christ</a:t>
            </a:r>
            <a:endParaRPr lang="en-US" dirty="0">
              <a:latin typeface="Bookman Old Style" panose="02050604050505020204" pitchFamily="18" charset="0"/>
            </a:endParaRPr>
          </a:p>
        </p:txBody>
      </p:sp>
      <p:sp>
        <p:nvSpPr>
          <p:cNvPr id="4" name="TextBox 3"/>
          <p:cNvSpPr txBox="1"/>
          <p:nvPr/>
        </p:nvSpPr>
        <p:spPr>
          <a:xfrm>
            <a:off x="273676" y="5169932"/>
            <a:ext cx="8336924" cy="738664"/>
          </a:xfrm>
          <a:prstGeom prst="rect">
            <a:avLst/>
          </a:prstGeom>
          <a:noFill/>
        </p:spPr>
        <p:txBody>
          <a:bodyPr wrap="square" rtlCol="0">
            <a:spAutoFit/>
          </a:bodyPr>
          <a:lstStyle/>
          <a:p>
            <a:r>
              <a:rPr lang="en-US" sz="2400" dirty="0">
                <a:solidFill>
                  <a:srgbClr val="0070C0"/>
                </a:solidFill>
              </a:rPr>
              <a:t>What do we learn from this metaphor about church life?</a:t>
            </a:r>
          </a:p>
          <a:p>
            <a:endParaRPr lang="en-US" dirty="0"/>
          </a:p>
        </p:txBody>
      </p:sp>
    </p:spTree>
    <p:extLst>
      <p:ext uri="{BB962C8B-B14F-4D97-AF65-F5344CB8AC3E}">
        <p14:creationId xmlns:p14="http://schemas.microsoft.com/office/powerpoint/2010/main" val="116178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867" r="21431"/>
          <a:stretch/>
        </p:blipFill>
        <p:spPr bwMode="auto">
          <a:xfrm>
            <a:off x="6096000" y="0"/>
            <a:ext cx="2899739"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57200" y="1752600"/>
            <a:ext cx="5943600" cy="4373563"/>
          </a:xfrm>
        </p:spPr>
        <p:txBody>
          <a:bodyPr>
            <a:normAutofit fontScale="92500"/>
          </a:bodyPr>
          <a:lstStyle/>
          <a:p>
            <a:r>
              <a:rPr lang="en-US" sz="2400" b="0" u="sng" dirty="0">
                <a:latin typeface="Times New Roman" panose="02020603050405020304" pitchFamily="18" charset="0"/>
                <a:cs typeface="Times New Roman" panose="02020603050405020304" pitchFamily="18" charset="0"/>
              </a:rPr>
              <a:t>Luke 15:3–7 </a:t>
            </a:r>
            <a:r>
              <a:rPr lang="en-US" sz="2400" b="0" dirty="0">
                <a:latin typeface="Times New Roman" panose="02020603050405020304" pitchFamily="18" charset="0"/>
                <a:cs typeface="Times New Roman" panose="02020603050405020304" pitchFamily="18" charset="0"/>
              </a:rPr>
              <a:t> </a:t>
            </a:r>
            <a:r>
              <a:rPr lang="en-US" sz="2400" b="0" dirty="0" smtClean="0">
                <a:latin typeface="Times New Roman" panose="02020603050405020304" pitchFamily="18" charset="0"/>
                <a:cs typeface="Times New Roman" panose="02020603050405020304" pitchFamily="18" charset="0"/>
              </a:rPr>
              <a:t>So </a:t>
            </a:r>
            <a:r>
              <a:rPr lang="en-US" sz="2400" b="0" dirty="0">
                <a:latin typeface="Times New Roman" panose="02020603050405020304" pitchFamily="18" charset="0"/>
                <a:cs typeface="Times New Roman" panose="02020603050405020304" pitchFamily="18" charset="0"/>
              </a:rPr>
              <a:t>he told them this parable: 4 “What man of you, having a hundred sheep, if he has lost one of them, does not leave the ninety-nine in the open country, and go after the one that is lost, until he finds it? 5 And when he has found it, he lays it on his shoulders, rejoicing. 6 And when he comes home, he calls together his friends and his neighbors, saying to them, ‘Rejoice with me, for I have found my sheep that was lost.’ 7 Just so, I tell you, there will be more joy in heaven over one sinner who repents than over ninety-nine righteous persons who need no repentance.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#2 – The Flock</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36782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867" r="21431"/>
          <a:stretch/>
        </p:blipFill>
        <p:spPr bwMode="auto">
          <a:xfrm>
            <a:off x="6096000" y="0"/>
            <a:ext cx="2899739"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273676" y="1752600"/>
            <a:ext cx="6355724" cy="5029200"/>
          </a:xfrm>
        </p:spPr>
        <p:txBody>
          <a:bodyPr>
            <a:normAutofit fontScale="70000" lnSpcReduction="20000"/>
          </a:bodyPr>
          <a:lstStyle/>
          <a:p>
            <a:r>
              <a:rPr lang="en-US" sz="2800" b="0" u="sng" dirty="0">
                <a:latin typeface="Times New Roman" panose="02020603050405020304" pitchFamily="18" charset="0"/>
                <a:cs typeface="Times New Roman" panose="02020603050405020304" pitchFamily="18" charset="0"/>
              </a:rPr>
              <a:t>John 10:7 – 16  </a:t>
            </a:r>
            <a:r>
              <a:rPr lang="en-US" sz="2800" b="0" dirty="0">
                <a:latin typeface="Times New Roman" panose="02020603050405020304" pitchFamily="18" charset="0"/>
                <a:cs typeface="Times New Roman" panose="02020603050405020304" pitchFamily="18" charset="0"/>
              </a:rPr>
              <a:t>So Jesus again said to them, “Truly, truly, I say to you, I am the door of the sheep. 8 All who came before me are thieves and robbers, but the sheep did not listen to them. 9 I am the door. If anyone enters by me, he will be saved and will go in and out and find pasture. 10 The thief comes only to steal and kill and destroy. I came that they may have life and have it abundantly. 11 I am the good shepherd. The good shepherd lays down his life for the sheep. 12 He who is a hired hand and not a shepherd, who does not own the sheep, sees the wolf coming and leaves the sheep and flees, and the wolf snatches them and scatters them. 13 He flees because he is a hired hand and cares nothing for the sheep. 14 I am the good shepherd. I know my own and my own know me, 15 just as the Father knows me and I know the Father; and I lay down my life for the sheep. 16 And I have other sheep that are not of this fold. I must bring them also, and they will listen to my voice. So there will be one flock, one shepherd. </a:t>
            </a:r>
          </a:p>
          <a:p>
            <a:endParaRPr lang="en-US" dirty="0"/>
          </a:p>
        </p:txBody>
      </p:sp>
      <p:sp>
        <p:nvSpPr>
          <p:cNvPr id="5" name="Title 1"/>
          <p:cNvSpPr>
            <a:spLocks noGrp="1"/>
          </p:cNvSpPr>
          <p:nvPr>
            <p:ph type="title"/>
          </p:nvPr>
        </p:nvSpPr>
        <p:spPr>
          <a:xfrm>
            <a:off x="152400" y="152718"/>
            <a:ext cx="5638800" cy="533082"/>
          </a:xfrm>
        </p:spPr>
        <p:txBody>
          <a:bodyPr>
            <a:normAutofit fontScale="90000"/>
          </a:bodyPr>
          <a:lstStyle/>
          <a:p>
            <a:r>
              <a:rPr lang="en-US" dirty="0" smtClean="0"/>
              <a:t>6 Helpful Metaphors</a:t>
            </a:r>
            <a:endParaRPr lang="en-US" dirty="0"/>
          </a:p>
        </p:txBody>
      </p:sp>
      <p:sp>
        <p:nvSpPr>
          <p:cNvPr id="6" name="Title 1"/>
          <p:cNvSpPr txBox="1">
            <a:spLocks/>
          </p:cNvSpPr>
          <p:nvPr/>
        </p:nvSpPr>
        <p:spPr>
          <a:xfrm>
            <a:off x="273676" y="838200"/>
            <a:ext cx="6127124" cy="533082"/>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2400" dirty="0" smtClean="0">
                <a:latin typeface="Bookman Old Style" panose="02050604050505020204" pitchFamily="18" charset="0"/>
              </a:rPr>
              <a:t>Metaphor #2 – The Flock</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6660921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4398</TotalTime>
  <Words>2793</Words>
  <Application>Microsoft Office PowerPoint</Application>
  <PresentationFormat>On-screen Show (4:3)</PresentationFormat>
  <Paragraphs>104</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Essential</vt:lpstr>
      <vt:lpstr>PowerPoint Presentation</vt:lpstr>
      <vt:lpstr>Overview</vt:lpstr>
      <vt:lpstr>PowerPoint Presentation</vt:lpstr>
      <vt:lpstr>Metaphors – Why are they Important?</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6 Helpful Metaphors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Stephens</dc:creator>
  <cp:lastModifiedBy>Jim Stephens</cp:lastModifiedBy>
  <cp:revision>31</cp:revision>
  <dcterms:created xsi:type="dcterms:W3CDTF">2016-12-06T19:00:32Z</dcterms:created>
  <dcterms:modified xsi:type="dcterms:W3CDTF">2017-01-29T12:40:22Z</dcterms:modified>
</cp:coreProperties>
</file>